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sldIdLst>
    <p:sldId id="278" r:id="rId2"/>
    <p:sldId id="256" r:id="rId3"/>
    <p:sldId id="258" r:id="rId4"/>
    <p:sldId id="261" r:id="rId5"/>
    <p:sldId id="275" r:id="rId6"/>
    <p:sldId id="269" r:id="rId7"/>
    <p:sldId id="267" r:id="rId8"/>
    <p:sldId id="266" r:id="rId9"/>
    <p:sldId id="268" r:id="rId10"/>
    <p:sldId id="274" r:id="rId11"/>
    <p:sldId id="272" r:id="rId12"/>
    <p:sldId id="279" r:id="rId13"/>
    <p:sldId id="273" r:id="rId14"/>
    <p:sldId id="277" r:id="rId15"/>
    <p:sldId id="271" r:id="rId16"/>
    <p:sldId id="264" r:id="rId17"/>
    <p:sldId id="25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27" autoAdjust="0"/>
    <p:restoredTop sz="94660"/>
  </p:normalViewPr>
  <p:slideViewPr>
    <p:cSldViewPr snapToGrid="0">
      <p:cViewPr varScale="1">
        <p:scale>
          <a:sx n="90" d="100"/>
          <a:sy n="90" d="100"/>
        </p:scale>
        <p:origin x="62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FA631E-DFE6-4007-A43E-963150307FCD}" type="doc">
      <dgm:prSet loTypeId="urn:microsoft.com/office/officeart/2016/7/layout/BasicProcessNew" loCatId="process" qsTypeId="urn:microsoft.com/office/officeart/2005/8/quickstyle/simple1" qsCatId="simple" csTypeId="urn:microsoft.com/office/officeart/2005/8/colors/colorful1" csCatId="colorful" phldr="1"/>
      <dgm:spPr/>
      <dgm:t>
        <a:bodyPr/>
        <a:lstStyle/>
        <a:p>
          <a:endParaRPr lang="en-US"/>
        </a:p>
      </dgm:t>
    </dgm:pt>
    <dgm:pt modelId="{D3BB76DB-E9A8-4A44-8537-D64C0C9A8BA1}">
      <dgm:prSet custT="1"/>
      <dgm:spPr/>
      <dgm:t>
        <a:bodyPr/>
        <a:lstStyle/>
        <a:p>
          <a:r>
            <a:rPr lang="fi-FI" sz="1800" dirty="0"/>
            <a:t>Ohjelmatoimisto-yrittäjä:</a:t>
          </a:r>
        </a:p>
        <a:p>
          <a:r>
            <a:rPr lang="fi-FI" sz="1800" dirty="0"/>
            <a:t> </a:t>
          </a:r>
          <a:r>
            <a:rPr lang="fi-FI" sz="1800" i="1" dirty="0"/>
            <a:t>”Koulutuksen antama laaja alan ymmärrys on kaikkein tärkein.</a:t>
          </a:r>
        </a:p>
        <a:p>
          <a:r>
            <a:rPr lang="fi-FI" sz="1800" i="1" dirty="0"/>
            <a:t> Taloudenhallinnan ja markkinoinnin perusteet kulkevat aina mukana.”</a:t>
          </a:r>
          <a:endParaRPr lang="en-US" sz="1800" dirty="0"/>
        </a:p>
      </dgm:t>
    </dgm:pt>
    <dgm:pt modelId="{92EFC059-8FAC-4FA4-AEBC-EFFB37E50D3C}" type="parTrans" cxnId="{D86BD209-6E5C-4082-8351-B039A81E8EF3}">
      <dgm:prSet/>
      <dgm:spPr/>
      <dgm:t>
        <a:bodyPr/>
        <a:lstStyle/>
        <a:p>
          <a:endParaRPr lang="en-US"/>
        </a:p>
      </dgm:t>
    </dgm:pt>
    <dgm:pt modelId="{43B094B8-23E6-4465-971A-824FE90441D2}" type="sibTrans" cxnId="{D86BD209-6E5C-4082-8351-B039A81E8EF3}">
      <dgm:prSet/>
      <dgm:spPr/>
      <dgm:t>
        <a:bodyPr/>
        <a:lstStyle/>
        <a:p>
          <a:endParaRPr lang="en-US"/>
        </a:p>
      </dgm:t>
    </dgm:pt>
    <dgm:pt modelId="{BC75B84F-8979-4B9C-8AA3-E504DDCFEA71}">
      <dgm:prSet custT="1"/>
      <dgm:spPr/>
      <dgm:t>
        <a:bodyPr/>
        <a:lstStyle/>
        <a:p>
          <a:r>
            <a:rPr lang="fi-FI" sz="1600" dirty="0"/>
            <a:t>Nuorisokotiohjaaja ja ravintola-alan keikkatyöt: </a:t>
          </a:r>
          <a:r>
            <a:rPr lang="fi-FI" sz="1600" i="1" dirty="0"/>
            <a:t>”Hygieniapassia tarvitaan, kun usein ohjaan keittiöhommia, teen ruokaa tai kokkailen nuorten kanssa. Tietynlainen johtamistaito on kehittynyt opintojen puitteissa. Ravintolakeikoissa tutkintoani arvostetaan todella paljon ja alalla on helppo työllistyä.”</a:t>
          </a:r>
          <a:endParaRPr lang="en-US" sz="1600" dirty="0"/>
        </a:p>
      </dgm:t>
    </dgm:pt>
    <dgm:pt modelId="{2B1C0A4E-D87D-44C3-8E9C-664C45724D05}" type="parTrans" cxnId="{A2E75CE5-9669-47BD-AFF9-0543E7559BD1}">
      <dgm:prSet/>
      <dgm:spPr/>
      <dgm:t>
        <a:bodyPr/>
        <a:lstStyle/>
        <a:p>
          <a:endParaRPr lang="en-US"/>
        </a:p>
      </dgm:t>
    </dgm:pt>
    <dgm:pt modelId="{4AAE7AD9-527D-4DC9-8A5B-34DFCD623A61}" type="sibTrans" cxnId="{A2E75CE5-9669-47BD-AFF9-0543E7559BD1}">
      <dgm:prSet/>
      <dgm:spPr/>
      <dgm:t>
        <a:bodyPr/>
        <a:lstStyle/>
        <a:p>
          <a:endParaRPr lang="en-US"/>
        </a:p>
      </dgm:t>
    </dgm:pt>
    <dgm:pt modelId="{C168ABC6-05CD-4310-8287-49412AB2C339}">
      <dgm:prSet custT="1"/>
      <dgm:spPr/>
      <dgm:t>
        <a:bodyPr/>
        <a:lstStyle/>
        <a:p>
          <a:r>
            <a:rPr lang="fi-FI" sz="1800" dirty="0"/>
            <a:t>Yrittäjä musiikkialalla: </a:t>
          </a:r>
        </a:p>
        <a:p>
          <a:r>
            <a:rPr lang="fi-FI" sz="1800" i="1" dirty="0"/>
            <a:t>”Laaja kontaktiverkosto ravintola-alan toimijoihin ja ymmärrys alan ansaintalogiikasta auttavat paljon nykyisessä työssäni.”</a:t>
          </a:r>
          <a:endParaRPr lang="en-US" sz="1800" dirty="0"/>
        </a:p>
      </dgm:t>
    </dgm:pt>
    <dgm:pt modelId="{3C4F73C7-4B40-4385-B27A-BD6254232473}" type="parTrans" cxnId="{ED24AF30-ECED-4527-A43E-2454CFD959A4}">
      <dgm:prSet/>
      <dgm:spPr/>
      <dgm:t>
        <a:bodyPr/>
        <a:lstStyle/>
        <a:p>
          <a:endParaRPr lang="en-US"/>
        </a:p>
      </dgm:t>
    </dgm:pt>
    <dgm:pt modelId="{8A8B0BE8-E5FD-45EC-8052-9F2B2A87CAD6}" type="sibTrans" cxnId="{ED24AF30-ECED-4527-A43E-2454CFD959A4}">
      <dgm:prSet/>
      <dgm:spPr/>
      <dgm:t>
        <a:bodyPr/>
        <a:lstStyle/>
        <a:p>
          <a:endParaRPr lang="en-US"/>
        </a:p>
      </dgm:t>
    </dgm:pt>
    <dgm:pt modelId="{24419B69-3DF4-4A2F-9F78-A2A60A62C169}">
      <dgm:prSet custT="1"/>
      <dgm:spPr/>
      <dgm:t>
        <a:bodyPr/>
        <a:lstStyle/>
        <a:p>
          <a:r>
            <a:rPr lang="fi-FI" sz="1800" dirty="0"/>
            <a:t>Ravintolakokki: </a:t>
          </a:r>
        </a:p>
        <a:p>
          <a:r>
            <a:rPr lang="fi-FI" sz="1800" i="1" dirty="0"/>
            <a:t>” Vaikuttaa omaan suhtautumiseen työhön sekä yritykseen. </a:t>
          </a:r>
        </a:p>
        <a:p>
          <a:r>
            <a:rPr lang="fi-FI" sz="1800" i="1" dirty="0"/>
            <a:t>Toimin enemmän firman näkemyksiä ja etuja arvostaen.”</a:t>
          </a:r>
          <a:endParaRPr lang="en-US" sz="1800" dirty="0"/>
        </a:p>
      </dgm:t>
    </dgm:pt>
    <dgm:pt modelId="{54E9D831-1D4A-40F0-B66E-290245041C47}" type="parTrans" cxnId="{34AE67A0-0ADD-4F86-B3EE-38728FA3E171}">
      <dgm:prSet/>
      <dgm:spPr/>
      <dgm:t>
        <a:bodyPr/>
        <a:lstStyle/>
        <a:p>
          <a:endParaRPr lang="en-US"/>
        </a:p>
      </dgm:t>
    </dgm:pt>
    <dgm:pt modelId="{8A82EEE5-F504-4E90-99D1-32DC69690D4F}" type="sibTrans" cxnId="{34AE67A0-0ADD-4F86-B3EE-38728FA3E171}">
      <dgm:prSet/>
      <dgm:spPr/>
      <dgm:t>
        <a:bodyPr/>
        <a:lstStyle/>
        <a:p>
          <a:endParaRPr lang="en-US"/>
        </a:p>
      </dgm:t>
    </dgm:pt>
    <dgm:pt modelId="{5EE57EFB-6F8C-4B50-B3C2-5BD9817C6056}" type="pres">
      <dgm:prSet presAssocID="{C9FA631E-DFE6-4007-A43E-963150307FCD}" presName="Name0" presStyleCnt="0">
        <dgm:presLayoutVars>
          <dgm:dir/>
          <dgm:resizeHandles val="exact"/>
        </dgm:presLayoutVars>
      </dgm:prSet>
      <dgm:spPr/>
    </dgm:pt>
    <dgm:pt modelId="{C8CD1CAD-F07E-41C5-A43A-4E3C0A39E0F5}" type="pres">
      <dgm:prSet presAssocID="{D3BB76DB-E9A8-4A44-8537-D64C0C9A8BA1}" presName="node" presStyleLbl="node1" presStyleIdx="0" presStyleCnt="7" custLinFactX="-8505" custLinFactNeighborX="-100000" custLinFactNeighborY="-691">
        <dgm:presLayoutVars>
          <dgm:bulletEnabled val="1"/>
        </dgm:presLayoutVars>
      </dgm:prSet>
      <dgm:spPr/>
    </dgm:pt>
    <dgm:pt modelId="{18E2C19D-C196-4772-85F1-4D9C25B2A155}" type="pres">
      <dgm:prSet presAssocID="{43B094B8-23E6-4465-971A-824FE90441D2}" presName="sibTransSpacerBeforeConnector" presStyleCnt="0"/>
      <dgm:spPr/>
    </dgm:pt>
    <dgm:pt modelId="{4580563A-A03A-44EC-814F-F10317881E9D}" type="pres">
      <dgm:prSet presAssocID="{43B094B8-23E6-4465-971A-824FE90441D2}" presName="sibTrans" presStyleLbl="node1" presStyleIdx="1" presStyleCnt="7"/>
      <dgm:spPr/>
    </dgm:pt>
    <dgm:pt modelId="{B8F85171-F271-4FF3-87C8-45F9A87D43BB}" type="pres">
      <dgm:prSet presAssocID="{43B094B8-23E6-4465-971A-824FE90441D2}" presName="sibTransSpacerAfterConnector" presStyleCnt="0"/>
      <dgm:spPr/>
    </dgm:pt>
    <dgm:pt modelId="{A7E1E86A-E546-4464-BC21-C0A654281B99}" type="pres">
      <dgm:prSet presAssocID="{BC75B84F-8979-4B9C-8AA3-E504DDCFEA71}" presName="node" presStyleLbl="node1" presStyleIdx="2" presStyleCnt="7">
        <dgm:presLayoutVars>
          <dgm:bulletEnabled val="1"/>
        </dgm:presLayoutVars>
      </dgm:prSet>
      <dgm:spPr/>
    </dgm:pt>
    <dgm:pt modelId="{9E32B01F-62B7-4822-9232-87074665D85B}" type="pres">
      <dgm:prSet presAssocID="{4AAE7AD9-527D-4DC9-8A5B-34DFCD623A61}" presName="sibTransSpacerBeforeConnector" presStyleCnt="0"/>
      <dgm:spPr/>
    </dgm:pt>
    <dgm:pt modelId="{3E7FD205-EA1D-44F6-8406-BA6BEDA3F803}" type="pres">
      <dgm:prSet presAssocID="{4AAE7AD9-527D-4DC9-8A5B-34DFCD623A61}" presName="sibTrans" presStyleLbl="node1" presStyleIdx="3" presStyleCnt="7"/>
      <dgm:spPr/>
    </dgm:pt>
    <dgm:pt modelId="{61FC0D7F-AD15-474F-A58E-9F90546E01EA}" type="pres">
      <dgm:prSet presAssocID="{4AAE7AD9-527D-4DC9-8A5B-34DFCD623A61}" presName="sibTransSpacerAfterConnector" presStyleCnt="0"/>
      <dgm:spPr/>
    </dgm:pt>
    <dgm:pt modelId="{2839E875-DA6C-4C89-BE49-5F1506881541}" type="pres">
      <dgm:prSet presAssocID="{C168ABC6-05CD-4310-8287-49412AB2C339}" presName="node" presStyleLbl="node1" presStyleIdx="4" presStyleCnt="7">
        <dgm:presLayoutVars>
          <dgm:bulletEnabled val="1"/>
        </dgm:presLayoutVars>
      </dgm:prSet>
      <dgm:spPr/>
    </dgm:pt>
    <dgm:pt modelId="{3C7908E5-2F10-4A6D-820B-11FD33F70E2E}" type="pres">
      <dgm:prSet presAssocID="{8A8B0BE8-E5FD-45EC-8052-9F2B2A87CAD6}" presName="sibTransSpacerBeforeConnector" presStyleCnt="0"/>
      <dgm:spPr/>
    </dgm:pt>
    <dgm:pt modelId="{D7E73CBA-D91B-4322-9EE0-E715C4B3F0EF}" type="pres">
      <dgm:prSet presAssocID="{8A8B0BE8-E5FD-45EC-8052-9F2B2A87CAD6}" presName="sibTrans" presStyleLbl="node1" presStyleIdx="5" presStyleCnt="7"/>
      <dgm:spPr/>
    </dgm:pt>
    <dgm:pt modelId="{5D261A3F-2251-4F8E-A258-336C359FCD19}" type="pres">
      <dgm:prSet presAssocID="{8A8B0BE8-E5FD-45EC-8052-9F2B2A87CAD6}" presName="sibTransSpacerAfterConnector" presStyleCnt="0"/>
      <dgm:spPr/>
    </dgm:pt>
    <dgm:pt modelId="{F7F5C8A0-4353-4FC4-B07B-755363011056}" type="pres">
      <dgm:prSet presAssocID="{24419B69-3DF4-4A2F-9F78-A2A60A62C169}" presName="node" presStyleLbl="node1" presStyleIdx="6" presStyleCnt="7" custLinFactX="-298" custLinFactNeighborX="-100000" custLinFactNeighborY="-691">
        <dgm:presLayoutVars>
          <dgm:bulletEnabled val="1"/>
        </dgm:presLayoutVars>
      </dgm:prSet>
      <dgm:spPr/>
    </dgm:pt>
  </dgm:ptLst>
  <dgm:cxnLst>
    <dgm:cxn modelId="{D86BD209-6E5C-4082-8351-B039A81E8EF3}" srcId="{C9FA631E-DFE6-4007-A43E-963150307FCD}" destId="{D3BB76DB-E9A8-4A44-8537-D64C0C9A8BA1}" srcOrd="0" destOrd="0" parTransId="{92EFC059-8FAC-4FA4-AEBC-EFFB37E50D3C}" sibTransId="{43B094B8-23E6-4465-971A-824FE90441D2}"/>
    <dgm:cxn modelId="{F28E0B0F-68D7-4CB9-86B5-9A855305F7B8}" type="presOf" srcId="{24419B69-3DF4-4A2F-9F78-A2A60A62C169}" destId="{F7F5C8A0-4353-4FC4-B07B-755363011056}" srcOrd="0" destOrd="0" presId="urn:microsoft.com/office/officeart/2016/7/layout/BasicProcessNew"/>
    <dgm:cxn modelId="{16776B27-3D9D-43B8-A50F-E6DB5954C16D}" type="presOf" srcId="{D3BB76DB-E9A8-4A44-8537-D64C0C9A8BA1}" destId="{C8CD1CAD-F07E-41C5-A43A-4E3C0A39E0F5}" srcOrd="0" destOrd="0" presId="urn:microsoft.com/office/officeart/2016/7/layout/BasicProcessNew"/>
    <dgm:cxn modelId="{ED24AF30-ECED-4527-A43E-2454CFD959A4}" srcId="{C9FA631E-DFE6-4007-A43E-963150307FCD}" destId="{C168ABC6-05CD-4310-8287-49412AB2C339}" srcOrd="2" destOrd="0" parTransId="{3C4F73C7-4B40-4385-B27A-BD6254232473}" sibTransId="{8A8B0BE8-E5FD-45EC-8052-9F2B2A87CAD6}"/>
    <dgm:cxn modelId="{9BB80552-7A63-4957-91E6-B5D0242AC113}" type="presOf" srcId="{C9FA631E-DFE6-4007-A43E-963150307FCD}" destId="{5EE57EFB-6F8C-4B50-B3C2-5BD9817C6056}" srcOrd="0" destOrd="0" presId="urn:microsoft.com/office/officeart/2016/7/layout/BasicProcessNew"/>
    <dgm:cxn modelId="{7E97E78B-A13D-488F-80D8-DE2BAD8F8B89}" type="presOf" srcId="{BC75B84F-8979-4B9C-8AA3-E504DDCFEA71}" destId="{A7E1E86A-E546-4464-BC21-C0A654281B99}" srcOrd="0" destOrd="0" presId="urn:microsoft.com/office/officeart/2016/7/layout/BasicProcessNew"/>
    <dgm:cxn modelId="{3A47CD9E-BC7A-4406-AF3A-15BCD3B0A7A4}" type="presOf" srcId="{C168ABC6-05CD-4310-8287-49412AB2C339}" destId="{2839E875-DA6C-4C89-BE49-5F1506881541}" srcOrd="0" destOrd="0" presId="urn:microsoft.com/office/officeart/2016/7/layout/BasicProcessNew"/>
    <dgm:cxn modelId="{34AE67A0-0ADD-4F86-B3EE-38728FA3E171}" srcId="{C9FA631E-DFE6-4007-A43E-963150307FCD}" destId="{24419B69-3DF4-4A2F-9F78-A2A60A62C169}" srcOrd="3" destOrd="0" parTransId="{54E9D831-1D4A-40F0-B66E-290245041C47}" sibTransId="{8A82EEE5-F504-4E90-99D1-32DC69690D4F}"/>
    <dgm:cxn modelId="{C0040DBC-82A0-460E-970E-DDC7D534E78F}" type="presOf" srcId="{43B094B8-23E6-4465-971A-824FE90441D2}" destId="{4580563A-A03A-44EC-814F-F10317881E9D}" srcOrd="0" destOrd="0" presId="urn:microsoft.com/office/officeart/2016/7/layout/BasicProcessNew"/>
    <dgm:cxn modelId="{76635ED3-914F-4728-9FBE-09D8B948B912}" type="presOf" srcId="{4AAE7AD9-527D-4DC9-8A5B-34DFCD623A61}" destId="{3E7FD205-EA1D-44F6-8406-BA6BEDA3F803}" srcOrd="0" destOrd="0" presId="urn:microsoft.com/office/officeart/2016/7/layout/BasicProcessNew"/>
    <dgm:cxn modelId="{A2E75CE5-9669-47BD-AFF9-0543E7559BD1}" srcId="{C9FA631E-DFE6-4007-A43E-963150307FCD}" destId="{BC75B84F-8979-4B9C-8AA3-E504DDCFEA71}" srcOrd="1" destOrd="0" parTransId="{2B1C0A4E-D87D-44C3-8E9C-664C45724D05}" sibTransId="{4AAE7AD9-527D-4DC9-8A5B-34DFCD623A61}"/>
    <dgm:cxn modelId="{3E46D1F4-2870-4105-B295-CD17C2567D8D}" type="presOf" srcId="{8A8B0BE8-E5FD-45EC-8052-9F2B2A87CAD6}" destId="{D7E73CBA-D91B-4322-9EE0-E715C4B3F0EF}" srcOrd="0" destOrd="0" presId="urn:microsoft.com/office/officeart/2016/7/layout/BasicProcessNew"/>
    <dgm:cxn modelId="{404A1E0D-C615-4BDA-A5C5-BD3BFCB116F0}" type="presParOf" srcId="{5EE57EFB-6F8C-4B50-B3C2-5BD9817C6056}" destId="{C8CD1CAD-F07E-41C5-A43A-4E3C0A39E0F5}" srcOrd="0" destOrd="0" presId="urn:microsoft.com/office/officeart/2016/7/layout/BasicProcessNew"/>
    <dgm:cxn modelId="{D0EECFA1-D5B5-4E48-B6B9-EC964FC033AE}" type="presParOf" srcId="{5EE57EFB-6F8C-4B50-B3C2-5BD9817C6056}" destId="{18E2C19D-C196-4772-85F1-4D9C25B2A155}" srcOrd="1" destOrd="0" presId="urn:microsoft.com/office/officeart/2016/7/layout/BasicProcessNew"/>
    <dgm:cxn modelId="{E8F76131-F1FD-4523-AF0C-F0EE5CBA7D0B}" type="presParOf" srcId="{5EE57EFB-6F8C-4B50-B3C2-5BD9817C6056}" destId="{4580563A-A03A-44EC-814F-F10317881E9D}" srcOrd="2" destOrd="0" presId="urn:microsoft.com/office/officeart/2016/7/layout/BasicProcessNew"/>
    <dgm:cxn modelId="{AE12FC1F-BC5C-4595-BB52-642C37F4D821}" type="presParOf" srcId="{5EE57EFB-6F8C-4B50-B3C2-5BD9817C6056}" destId="{B8F85171-F271-4FF3-87C8-45F9A87D43BB}" srcOrd="3" destOrd="0" presId="urn:microsoft.com/office/officeart/2016/7/layout/BasicProcessNew"/>
    <dgm:cxn modelId="{426F2492-C4B7-4A59-BD9A-77CF9504AAD2}" type="presParOf" srcId="{5EE57EFB-6F8C-4B50-B3C2-5BD9817C6056}" destId="{A7E1E86A-E546-4464-BC21-C0A654281B99}" srcOrd="4" destOrd="0" presId="urn:microsoft.com/office/officeart/2016/7/layout/BasicProcessNew"/>
    <dgm:cxn modelId="{3614CE6B-AC85-4F90-92B5-50A56809B7CA}" type="presParOf" srcId="{5EE57EFB-6F8C-4B50-B3C2-5BD9817C6056}" destId="{9E32B01F-62B7-4822-9232-87074665D85B}" srcOrd="5" destOrd="0" presId="urn:microsoft.com/office/officeart/2016/7/layout/BasicProcessNew"/>
    <dgm:cxn modelId="{597C6CB8-9B2E-4127-9D99-768A5EB812C6}" type="presParOf" srcId="{5EE57EFB-6F8C-4B50-B3C2-5BD9817C6056}" destId="{3E7FD205-EA1D-44F6-8406-BA6BEDA3F803}" srcOrd="6" destOrd="0" presId="urn:microsoft.com/office/officeart/2016/7/layout/BasicProcessNew"/>
    <dgm:cxn modelId="{D34F85E7-25B4-49D1-8087-83D31E3D1847}" type="presParOf" srcId="{5EE57EFB-6F8C-4B50-B3C2-5BD9817C6056}" destId="{61FC0D7F-AD15-474F-A58E-9F90546E01EA}" srcOrd="7" destOrd="0" presId="urn:microsoft.com/office/officeart/2016/7/layout/BasicProcessNew"/>
    <dgm:cxn modelId="{F8110A6F-4EEA-46E1-8B15-C2F0798A4F22}" type="presParOf" srcId="{5EE57EFB-6F8C-4B50-B3C2-5BD9817C6056}" destId="{2839E875-DA6C-4C89-BE49-5F1506881541}" srcOrd="8" destOrd="0" presId="urn:microsoft.com/office/officeart/2016/7/layout/BasicProcessNew"/>
    <dgm:cxn modelId="{A767B8B3-2BFE-436C-961D-9D101A7F2915}" type="presParOf" srcId="{5EE57EFB-6F8C-4B50-B3C2-5BD9817C6056}" destId="{3C7908E5-2F10-4A6D-820B-11FD33F70E2E}" srcOrd="9" destOrd="0" presId="urn:microsoft.com/office/officeart/2016/7/layout/BasicProcessNew"/>
    <dgm:cxn modelId="{FB92CC8F-9ADA-45FB-8E7C-88ECBA193755}" type="presParOf" srcId="{5EE57EFB-6F8C-4B50-B3C2-5BD9817C6056}" destId="{D7E73CBA-D91B-4322-9EE0-E715C4B3F0EF}" srcOrd="10" destOrd="0" presId="urn:microsoft.com/office/officeart/2016/7/layout/BasicProcessNew"/>
    <dgm:cxn modelId="{D7614B4A-5794-49B1-9E94-64CE22CBDE8A}" type="presParOf" srcId="{5EE57EFB-6F8C-4B50-B3C2-5BD9817C6056}" destId="{5D261A3F-2251-4F8E-A258-336C359FCD19}" srcOrd="11" destOrd="0" presId="urn:microsoft.com/office/officeart/2016/7/layout/BasicProcessNew"/>
    <dgm:cxn modelId="{3074D5BE-A91E-4CD9-9A24-269C090443FB}" type="presParOf" srcId="{5EE57EFB-6F8C-4B50-B3C2-5BD9817C6056}" destId="{F7F5C8A0-4353-4FC4-B07B-755363011056}" srcOrd="12" destOrd="0" presId="urn:microsoft.com/office/officeart/2016/7/layout/BasicProcessNew"/>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A0ECF2-FF8C-4C9C-AAA2-7E7E8014F0C8}" type="doc">
      <dgm:prSet loTypeId="urn:microsoft.com/office/officeart/2005/8/layout/cycle6" loCatId="cycle" qsTypeId="urn:microsoft.com/office/officeart/2005/8/quickstyle/simple1" qsCatId="simple" csTypeId="urn:microsoft.com/office/officeart/2005/8/colors/accent1_2" csCatId="accent1" phldr="1"/>
      <dgm:spPr>
        <a:scene3d>
          <a:camera prst="orthographicFront">
            <a:rot lat="0" lon="0" rev="0"/>
          </a:camera>
          <a:lightRig rig="glow" dir="t">
            <a:rot lat="0" lon="0" rev="4800000"/>
          </a:lightRig>
        </a:scene3d>
      </dgm:spPr>
      <dgm:t>
        <a:bodyPr/>
        <a:lstStyle/>
        <a:p>
          <a:endParaRPr lang="fi-FI"/>
        </a:p>
      </dgm:t>
    </dgm:pt>
    <dgm:pt modelId="{A151A8C4-1F93-4633-B5DE-EF6963849E66}">
      <dgm:prSet phldrT="[Teksti]" cust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fi-FI" sz="1600" dirty="0"/>
            <a:t>Työajat (kausiluonteisuus, pätkätyöt, vuorotyö)</a:t>
          </a:r>
        </a:p>
      </dgm:t>
    </dgm:pt>
    <dgm:pt modelId="{2B36AEE9-AA2A-4BF5-ADA0-FD88346932E2}" type="parTrans" cxnId="{748C86C0-2127-4779-86A1-5CBA3E13FDB6}">
      <dgm:prSet/>
      <dgm:spPr/>
      <dgm:t>
        <a:bodyPr/>
        <a:lstStyle/>
        <a:p>
          <a:endParaRPr lang="fi-FI"/>
        </a:p>
      </dgm:t>
    </dgm:pt>
    <dgm:pt modelId="{FCD980CD-D6BB-41CB-B05F-3FD7F02867F9}" type="sibTrans" cxnId="{748C86C0-2127-4779-86A1-5CBA3E13FDB6}">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fi-FI"/>
        </a:p>
      </dgm:t>
    </dgm:pt>
    <dgm:pt modelId="{C1FE2D49-2B72-4889-A90A-CDA2DD4520E4}">
      <dgm:prSet phldrT="[Teksti]"/>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fi-FI" dirty="0"/>
            <a:t>Palkkaus</a:t>
          </a:r>
        </a:p>
      </dgm:t>
    </dgm:pt>
    <dgm:pt modelId="{CCBCD58A-C556-4528-8A66-1BE52CDC1124}" type="parTrans" cxnId="{A7DCF9A3-1E15-464F-BBB2-61337225420D}">
      <dgm:prSet/>
      <dgm:spPr/>
      <dgm:t>
        <a:bodyPr/>
        <a:lstStyle/>
        <a:p>
          <a:endParaRPr lang="fi-FI"/>
        </a:p>
      </dgm:t>
    </dgm:pt>
    <dgm:pt modelId="{E800726C-4323-47D8-AE5D-10DA4EC5A7CB}" type="sibTrans" cxnId="{A7DCF9A3-1E15-464F-BBB2-61337225420D}">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fi-FI"/>
        </a:p>
      </dgm:t>
    </dgm:pt>
    <dgm:pt modelId="{2B8CC1E9-D076-4D78-9D0A-D7FC2959324D}">
      <dgm:prSet phldrT="[Teksti]" cust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fi-FI" sz="1600" dirty="0"/>
            <a:t>Fyysinen jaksaminen (työajat, työtehtävät)</a:t>
          </a:r>
        </a:p>
      </dgm:t>
    </dgm:pt>
    <dgm:pt modelId="{7AB93F64-FF3B-410E-85F2-430C8065D893}" type="parTrans" cxnId="{93D025E8-941F-4832-99CE-0C6D0526EAF5}">
      <dgm:prSet/>
      <dgm:spPr/>
      <dgm:t>
        <a:bodyPr/>
        <a:lstStyle/>
        <a:p>
          <a:endParaRPr lang="fi-FI"/>
        </a:p>
      </dgm:t>
    </dgm:pt>
    <dgm:pt modelId="{879497CC-E727-44D7-B97E-EA886AF4E03A}" type="sibTrans" cxnId="{93D025E8-941F-4832-99CE-0C6D0526EAF5}">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fi-FI"/>
        </a:p>
      </dgm:t>
    </dgm:pt>
    <dgm:pt modelId="{765C88E6-7F01-442C-BBBB-52B0777496F3}">
      <dgm:prSet phldrT="[Teksti]"/>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fi-FI" dirty="0"/>
            <a:t>Tulostavoitteet</a:t>
          </a:r>
        </a:p>
      </dgm:t>
    </dgm:pt>
    <dgm:pt modelId="{2452C6CE-ACAE-4B07-AD2B-317565131510}" type="parTrans" cxnId="{8CB28858-9966-44D8-91EC-932A93152083}">
      <dgm:prSet/>
      <dgm:spPr/>
      <dgm:t>
        <a:bodyPr/>
        <a:lstStyle/>
        <a:p>
          <a:endParaRPr lang="fi-FI"/>
        </a:p>
      </dgm:t>
    </dgm:pt>
    <dgm:pt modelId="{905B5AB0-91E8-4D0E-80BB-25D1EB5CAEB9}" type="sibTrans" cxnId="{8CB28858-9966-44D8-91EC-932A93152083}">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fi-FI"/>
        </a:p>
      </dgm:t>
    </dgm:pt>
    <dgm:pt modelId="{35274707-54E7-46F7-A63C-0901A2708139}">
      <dgm:prSet phldrT="[Teksti]" custT="1"/>
      <dgm:spPr>
        <a:ln w="1270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fi-FI" sz="1600" dirty="0"/>
            <a:t>Henkinen jaksaminen (asiakaspalvelutyö, työn epävarmuus)</a:t>
          </a:r>
        </a:p>
      </dgm:t>
    </dgm:pt>
    <dgm:pt modelId="{B3A7A23A-8ED5-4B00-8B81-942963E63EE7}" type="parTrans" cxnId="{5909D3DC-3336-4107-B8EE-D7F4C51233DD}">
      <dgm:prSet/>
      <dgm:spPr/>
      <dgm:t>
        <a:bodyPr/>
        <a:lstStyle/>
        <a:p>
          <a:endParaRPr lang="fi-FI"/>
        </a:p>
      </dgm:t>
    </dgm:pt>
    <dgm:pt modelId="{3B9367F9-3A06-4564-94C2-865F1C0D8596}" type="sibTrans" cxnId="{5909D3DC-3336-4107-B8EE-D7F4C51233DD}">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fi-FI"/>
        </a:p>
      </dgm:t>
    </dgm:pt>
    <dgm:pt modelId="{7BBA7C4F-7095-402C-9C8C-4DF40E51A1C3}" type="pres">
      <dgm:prSet presAssocID="{DEA0ECF2-FF8C-4C9C-AAA2-7E7E8014F0C8}" presName="cycle" presStyleCnt="0">
        <dgm:presLayoutVars>
          <dgm:dir/>
          <dgm:resizeHandles val="exact"/>
        </dgm:presLayoutVars>
      </dgm:prSet>
      <dgm:spPr/>
    </dgm:pt>
    <dgm:pt modelId="{8CAC7EAE-744E-4BBE-984E-1C65C5BFD7A3}" type="pres">
      <dgm:prSet presAssocID="{A151A8C4-1F93-4633-B5DE-EF6963849E66}" presName="node" presStyleLbl="node1" presStyleIdx="0" presStyleCnt="5" custScaleX="155170" custScaleY="137070">
        <dgm:presLayoutVars>
          <dgm:bulletEnabled val="1"/>
        </dgm:presLayoutVars>
      </dgm:prSet>
      <dgm:spPr/>
    </dgm:pt>
    <dgm:pt modelId="{EC6947F0-E57F-45F2-91A8-51A02939533F}" type="pres">
      <dgm:prSet presAssocID="{A151A8C4-1F93-4633-B5DE-EF6963849E66}" presName="spNode"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63653CA4-364E-4BCF-AAAD-BF5EABCD3E9B}" type="pres">
      <dgm:prSet presAssocID="{FCD980CD-D6BB-41CB-B05F-3FD7F02867F9}" presName="sibTrans" presStyleLbl="sibTrans1D1" presStyleIdx="0" presStyleCnt="5"/>
      <dgm:spPr/>
    </dgm:pt>
    <dgm:pt modelId="{CAF5CC51-843C-46CD-A9CA-6D1FACC0AD15}" type="pres">
      <dgm:prSet presAssocID="{C1FE2D49-2B72-4889-A90A-CDA2DD4520E4}" presName="node" presStyleLbl="node1" presStyleIdx="1" presStyleCnt="5">
        <dgm:presLayoutVars>
          <dgm:bulletEnabled val="1"/>
        </dgm:presLayoutVars>
      </dgm:prSet>
      <dgm:spPr/>
    </dgm:pt>
    <dgm:pt modelId="{0DA3C329-CF7E-4BAC-865B-9EC8E56083FA}" type="pres">
      <dgm:prSet presAssocID="{C1FE2D49-2B72-4889-A90A-CDA2DD4520E4}" presName="spNode"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BFDA15D4-3C85-47DB-9442-EFC9C85D7C36}" type="pres">
      <dgm:prSet presAssocID="{E800726C-4323-47D8-AE5D-10DA4EC5A7CB}" presName="sibTrans" presStyleLbl="sibTrans1D1" presStyleIdx="1" presStyleCnt="5"/>
      <dgm:spPr/>
    </dgm:pt>
    <dgm:pt modelId="{727E96E8-CE94-444B-A1C2-6F4B8E1B4E80}" type="pres">
      <dgm:prSet presAssocID="{2B8CC1E9-D076-4D78-9D0A-D7FC2959324D}" presName="node" presStyleLbl="node1" presStyleIdx="2" presStyleCnt="5" custScaleX="126765" custScaleY="131230" custRadScaleRad="100203" custRadScaleInc="-72119">
        <dgm:presLayoutVars>
          <dgm:bulletEnabled val="1"/>
        </dgm:presLayoutVars>
      </dgm:prSet>
      <dgm:spPr/>
    </dgm:pt>
    <dgm:pt modelId="{FD5A74B2-3DF6-4B3E-8442-216B98C56E5C}" type="pres">
      <dgm:prSet presAssocID="{2B8CC1E9-D076-4D78-9D0A-D7FC2959324D}" presName="spNode"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CFAD2891-CFA4-4EFD-9D57-20A26B4C73BD}" type="pres">
      <dgm:prSet presAssocID="{879497CC-E727-44D7-B97E-EA886AF4E03A}" presName="sibTrans" presStyleLbl="sibTrans1D1" presStyleIdx="2" presStyleCnt="5"/>
      <dgm:spPr/>
    </dgm:pt>
    <dgm:pt modelId="{47E1BB2F-CDDE-4EF4-BE53-8C54A38F5420}" type="pres">
      <dgm:prSet presAssocID="{765C88E6-7F01-442C-BBBB-52B0777496F3}" presName="node" presStyleLbl="node1" presStyleIdx="3" presStyleCnt="5" custScaleX="104500" custScaleY="95347">
        <dgm:presLayoutVars>
          <dgm:bulletEnabled val="1"/>
        </dgm:presLayoutVars>
      </dgm:prSet>
      <dgm:spPr/>
    </dgm:pt>
    <dgm:pt modelId="{23C6122E-8E57-4451-9204-E7D5542AC125}" type="pres">
      <dgm:prSet presAssocID="{765C88E6-7F01-442C-BBBB-52B0777496F3}" presName="spNode"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335FCFD9-AAF7-425B-A677-E2926F123C05}" type="pres">
      <dgm:prSet presAssocID="{905B5AB0-91E8-4D0E-80BB-25D1EB5CAEB9}" presName="sibTrans" presStyleLbl="sibTrans1D1" presStyleIdx="3" presStyleCnt="5"/>
      <dgm:spPr/>
    </dgm:pt>
    <dgm:pt modelId="{438C423D-4A39-4265-B846-68A29BF0DC23}" type="pres">
      <dgm:prSet presAssocID="{35274707-54E7-46F7-A63C-0901A2708139}" presName="node" presStyleLbl="node1" presStyleIdx="4" presStyleCnt="5" custScaleX="158434" custScaleY="133908" custRadScaleRad="123011" custRadScaleInc="-69925">
        <dgm:presLayoutVars>
          <dgm:bulletEnabled val="1"/>
        </dgm:presLayoutVars>
      </dgm:prSet>
      <dgm:spPr/>
    </dgm:pt>
    <dgm:pt modelId="{C46A6BB9-0A47-4A9A-8BAC-BD33655DF2A3}" type="pres">
      <dgm:prSet presAssocID="{35274707-54E7-46F7-A63C-0901A2708139}" presName="spNode"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698FD498-61F1-42CD-A9D0-0FD859308B01}" type="pres">
      <dgm:prSet presAssocID="{3B9367F9-3A06-4564-94C2-865F1C0D8596}" presName="sibTrans" presStyleLbl="sibTrans1D1" presStyleIdx="4" presStyleCnt="5"/>
      <dgm:spPr/>
    </dgm:pt>
  </dgm:ptLst>
  <dgm:cxnLst>
    <dgm:cxn modelId="{11D56F16-63D5-4D85-8811-40DE17244CF6}" type="presOf" srcId="{FCD980CD-D6BB-41CB-B05F-3FD7F02867F9}" destId="{63653CA4-364E-4BCF-AAAD-BF5EABCD3E9B}" srcOrd="0" destOrd="0" presId="urn:microsoft.com/office/officeart/2005/8/layout/cycle6"/>
    <dgm:cxn modelId="{3ECC8722-B05B-40CB-A46C-667AE72D0DCD}" type="presOf" srcId="{DEA0ECF2-FF8C-4C9C-AAA2-7E7E8014F0C8}" destId="{7BBA7C4F-7095-402C-9C8C-4DF40E51A1C3}" srcOrd="0" destOrd="0" presId="urn:microsoft.com/office/officeart/2005/8/layout/cycle6"/>
    <dgm:cxn modelId="{9707742B-8BFB-4697-A30E-BFBBC2B86554}" type="presOf" srcId="{879497CC-E727-44D7-B97E-EA886AF4E03A}" destId="{CFAD2891-CFA4-4EFD-9D57-20A26B4C73BD}" srcOrd="0" destOrd="0" presId="urn:microsoft.com/office/officeart/2005/8/layout/cycle6"/>
    <dgm:cxn modelId="{4915E33B-4DF5-4410-A86B-09DE6963A10C}" type="presOf" srcId="{3B9367F9-3A06-4564-94C2-865F1C0D8596}" destId="{698FD498-61F1-42CD-A9D0-0FD859308B01}" srcOrd="0" destOrd="0" presId="urn:microsoft.com/office/officeart/2005/8/layout/cycle6"/>
    <dgm:cxn modelId="{60FCA353-D445-4EB7-8C1D-0F6A923E0D80}" type="presOf" srcId="{E800726C-4323-47D8-AE5D-10DA4EC5A7CB}" destId="{BFDA15D4-3C85-47DB-9442-EFC9C85D7C36}" srcOrd="0" destOrd="0" presId="urn:microsoft.com/office/officeart/2005/8/layout/cycle6"/>
    <dgm:cxn modelId="{8CB28858-9966-44D8-91EC-932A93152083}" srcId="{DEA0ECF2-FF8C-4C9C-AAA2-7E7E8014F0C8}" destId="{765C88E6-7F01-442C-BBBB-52B0777496F3}" srcOrd="3" destOrd="0" parTransId="{2452C6CE-ACAE-4B07-AD2B-317565131510}" sibTransId="{905B5AB0-91E8-4D0E-80BB-25D1EB5CAEB9}"/>
    <dgm:cxn modelId="{A7DCF9A3-1E15-464F-BBB2-61337225420D}" srcId="{DEA0ECF2-FF8C-4C9C-AAA2-7E7E8014F0C8}" destId="{C1FE2D49-2B72-4889-A90A-CDA2DD4520E4}" srcOrd="1" destOrd="0" parTransId="{CCBCD58A-C556-4528-8A66-1BE52CDC1124}" sibTransId="{E800726C-4323-47D8-AE5D-10DA4EC5A7CB}"/>
    <dgm:cxn modelId="{A3E403AA-D65D-48B6-AD59-619286D540A0}" type="presOf" srcId="{2B8CC1E9-D076-4D78-9D0A-D7FC2959324D}" destId="{727E96E8-CE94-444B-A1C2-6F4B8E1B4E80}" srcOrd="0" destOrd="0" presId="urn:microsoft.com/office/officeart/2005/8/layout/cycle6"/>
    <dgm:cxn modelId="{6C21EDB4-336F-4BB1-AE26-F8F98FA59FC2}" type="presOf" srcId="{A151A8C4-1F93-4633-B5DE-EF6963849E66}" destId="{8CAC7EAE-744E-4BBE-984E-1C65C5BFD7A3}" srcOrd="0" destOrd="0" presId="urn:microsoft.com/office/officeart/2005/8/layout/cycle6"/>
    <dgm:cxn modelId="{748C86C0-2127-4779-86A1-5CBA3E13FDB6}" srcId="{DEA0ECF2-FF8C-4C9C-AAA2-7E7E8014F0C8}" destId="{A151A8C4-1F93-4633-B5DE-EF6963849E66}" srcOrd="0" destOrd="0" parTransId="{2B36AEE9-AA2A-4BF5-ADA0-FD88346932E2}" sibTransId="{FCD980CD-D6BB-41CB-B05F-3FD7F02867F9}"/>
    <dgm:cxn modelId="{217246CF-FADF-420E-A749-94D0545859C1}" type="presOf" srcId="{35274707-54E7-46F7-A63C-0901A2708139}" destId="{438C423D-4A39-4265-B846-68A29BF0DC23}" srcOrd="0" destOrd="0" presId="urn:microsoft.com/office/officeart/2005/8/layout/cycle6"/>
    <dgm:cxn modelId="{5A60FBD8-D7F8-40CB-828C-37FD20FBA8AA}" type="presOf" srcId="{765C88E6-7F01-442C-BBBB-52B0777496F3}" destId="{47E1BB2F-CDDE-4EF4-BE53-8C54A38F5420}" srcOrd="0" destOrd="0" presId="urn:microsoft.com/office/officeart/2005/8/layout/cycle6"/>
    <dgm:cxn modelId="{5909D3DC-3336-4107-B8EE-D7F4C51233DD}" srcId="{DEA0ECF2-FF8C-4C9C-AAA2-7E7E8014F0C8}" destId="{35274707-54E7-46F7-A63C-0901A2708139}" srcOrd="4" destOrd="0" parTransId="{B3A7A23A-8ED5-4B00-8B81-942963E63EE7}" sibTransId="{3B9367F9-3A06-4564-94C2-865F1C0D8596}"/>
    <dgm:cxn modelId="{6A6B0AE1-8795-4F41-BABA-96DF20F499CE}" type="presOf" srcId="{C1FE2D49-2B72-4889-A90A-CDA2DD4520E4}" destId="{CAF5CC51-843C-46CD-A9CA-6D1FACC0AD15}" srcOrd="0" destOrd="0" presId="urn:microsoft.com/office/officeart/2005/8/layout/cycle6"/>
    <dgm:cxn modelId="{93D025E8-941F-4832-99CE-0C6D0526EAF5}" srcId="{DEA0ECF2-FF8C-4C9C-AAA2-7E7E8014F0C8}" destId="{2B8CC1E9-D076-4D78-9D0A-D7FC2959324D}" srcOrd="2" destOrd="0" parTransId="{7AB93F64-FF3B-410E-85F2-430C8065D893}" sibTransId="{879497CC-E727-44D7-B97E-EA886AF4E03A}"/>
    <dgm:cxn modelId="{C9ECFCF7-9DF9-4599-824A-B6E74B4CE84E}" type="presOf" srcId="{905B5AB0-91E8-4D0E-80BB-25D1EB5CAEB9}" destId="{335FCFD9-AAF7-425B-A677-E2926F123C05}" srcOrd="0" destOrd="0" presId="urn:microsoft.com/office/officeart/2005/8/layout/cycle6"/>
    <dgm:cxn modelId="{ACCFAA4D-E098-4525-98EB-FE994EAAD664}" type="presParOf" srcId="{7BBA7C4F-7095-402C-9C8C-4DF40E51A1C3}" destId="{8CAC7EAE-744E-4BBE-984E-1C65C5BFD7A3}" srcOrd="0" destOrd="0" presId="urn:microsoft.com/office/officeart/2005/8/layout/cycle6"/>
    <dgm:cxn modelId="{33380851-2C93-4AD9-A1F2-3B44CF6083CD}" type="presParOf" srcId="{7BBA7C4F-7095-402C-9C8C-4DF40E51A1C3}" destId="{EC6947F0-E57F-45F2-91A8-51A02939533F}" srcOrd="1" destOrd="0" presId="urn:microsoft.com/office/officeart/2005/8/layout/cycle6"/>
    <dgm:cxn modelId="{E3148448-7006-41CA-A541-C57B56C218F3}" type="presParOf" srcId="{7BBA7C4F-7095-402C-9C8C-4DF40E51A1C3}" destId="{63653CA4-364E-4BCF-AAAD-BF5EABCD3E9B}" srcOrd="2" destOrd="0" presId="urn:microsoft.com/office/officeart/2005/8/layout/cycle6"/>
    <dgm:cxn modelId="{638D0FB0-6C4B-48A5-ADC5-0F31F4731FDA}" type="presParOf" srcId="{7BBA7C4F-7095-402C-9C8C-4DF40E51A1C3}" destId="{CAF5CC51-843C-46CD-A9CA-6D1FACC0AD15}" srcOrd="3" destOrd="0" presId="urn:microsoft.com/office/officeart/2005/8/layout/cycle6"/>
    <dgm:cxn modelId="{81AB8EEB-D248-4450-9D46-47EED76992A8}" type="presParOf" srcId="{7BBA7C4F-7095-402C-9C8C-4DF40E51A1C3}" destId="{0DA3C329-CF7E-4BAC-865B-9EC8E56083FA}" srcOrd="4" destOrd="0" presId="urn:microsoft.com/office/officeart/2005/8/layout/cycle6"/>
    <dgm:cxn modelId="{88DA64E9-687E-443E-A7FE-AB7B9C8A9A82}" type="presParOf" srcId="{7BBA7C4F-7095-402C-9C8C-4DF40E51A1C3}" destId="{BFDA15D4-3C85-47DB-9442-EFC9C85D7C36}" srcOrd="5" destOrd="0" presId="urn:microsoft.com/office/officeart/2005/8/layout/cycle6"/>
    <dgm:cxn modelId="{8B758D66-38A8-40F7-AE7E-50B0E4F8894F}" type="presParOf" srcId="{7BBA7C4F-7095-402C-9C8C-4DF40E51A1C3}" destId="{727E96E8-CE94-444B-A1C2-6F4B8E1B4E80}" srcOrd="6" destOrd="0" presId="urn:microsoft.com/office/officeart/2005/8/layout/cycle6"/>
    <dgm:cxn modelId="{B6E8C989-E3DC-4015-B2DA-E10B4E5D5ED5}" type="presParOf" srcId="{7BBA7C4F-7095-402C-9C8C-4DF40E51A1C3}" destId="{FD5A74B2-3DF6-4B3E-8442-216B98C56E5C}" srcOrd="7" destOrd="0" presId="urn:microsoft.com/office/officeart/2005/8/layout/cycle6"/>
    <dgm:cxn modelId="{1CAE1AEB-7A2A-49AE-A6D5-6D1D317997F2}" type="presParOf" srcId="{7BBA7C4F-7095-402C-9C8C-4DF40E51A1C3}" destId="{CFAD2891-CFA4-4EFD-9D57-20A26B4C73BD}" srcOrd="8" destOrd="0" presId="urn:microsoft.com/office/officeart/2005/8/layout/cycle6"/>
    <dgm:cxn modelId="{98696C43-3207-4367-B9CE-193FA9398BB4}" type="presParOf" srcId="{7BBA7C4F-7095-402C-9C8C-4DF40E51A1C3}" destId="{47E1BB2F-CDDE-4EF4-BE53-8C54A38F5420}" srcOrd="9" destOrd="0" presId="urn:microsoft.com/office/officeart/2005/8/layout/cycle6"/>
    <dgm:cxn modelId="{28B1DD21-8457-46E9-A4D4-361FBC4FB615}" type="presParOf" srcId="{7BBA7C4F-7095-402C-9C8C-4DF40E51A1C3}" destId="{23C6122E-8E57-4451-9204-E7D5542AC125}" srcOrd="10" destOrd="0" presId="urn:microsoft.com/office/officeart/2005/8/layout/cycle6"/>
    <dgm:cxn modelId="{48CF9B91-647F-42BA-AD7D-AB312572E826}" type="presParOf" srcId="{7BBA7C4F-7095-402C-9C8C-4DF40E51A1C3}" destId="{335FCFD9-AAF7-425B-A677-E2926F123C05}" srcOrd="11" destOrd="0" presId="urn:microsoft.com/office/officeart/2005/8/layout/cycle6"/>
    <dgm:cxn modelId="{01657151-5DE8-49D0-8C25-59A904DFFA6B}" type="presParOf" srcId="{7BBA7C4F-7095-402C-9C8C-4DF40E51A1C3}" destId="{438C423D-4A39-4265-B846-68A29BF0DC23}" srcOrd="12" destOrd="0" presId="urn:microsoft.com/office/officeart/2005/8/layout/cycle6"/>
    <dgm:cxn modelId="{4D5B3A58-5109-4FDD-A57A-50355221309B}" type="presParOf" srcId="{7BBA7C4F-7095-402C-9C8C-4DF40E51A1C3}" destId="{C46A6BB9-0A47-4A9A-8BAC-BD33655DF2A3}" srcOrd="13" destOrd="0" presId="urn:microsoft.com/office/officeart/2005/8/layout/cycle6"/>
    <dgm:cxn modelId="{5B0D51E0-E3DF-4BCF-B09F-7BB8899666B1}" type="presParOf" srcId="{7BBA7C4F-7095-402C-9C8C-4DF40E51A1C3}" destId="{698FD498-61F1-42CD-A9D0-0FD859308B01}"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B8D1FE-6EEE-400A-B08D-320448C60195}"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930823F5-14A4-450B-A73F-F0A288874AC4}">
      <dgm:prSet custT="1"/>
      <dgm:spPr/>
      <dgm:t>
        <a:bodyPr/>
        <a:lstStyle/>
        <a:p>
          <a:r>
            <a:rPr lang="fi-FI" sz="2400" dirty="0"/>
            <a:t>”Mitä laaja-alaisempi on restonomin näkemys alasta, sitä paremmat mahdollisuudet hänellä on työllistyä täysaikaisesti.”              </a:t>
          </a:r>
          <a:r>
            <a:rPr lang="fi-FI" sz="1600" dirty="0"/>
            <a:t>/ Haastateltava 1</a:t>
          </a:r>
          <a:endParaRPr lang="en-US" sz="1600" dirty="0"/>
        </a:p>
      </dgm:t>
    </dgm:pt>
    <dgm:pt modelId="{6B26C31A-31DE-4384-B051-81855A9FC6BB}" type="parTrans" cxnId="{BD805F16-D565-4B2E-A206-903051883FC3}">
      <dgm:prSet/>
      <dgm:spPr/>
      <dgm:t>
        <a:bodyPr/>
        <a:lstStyle/>
        <a:p>
          <a:endParaRPr lang="en-US"/>
        </a:p>
      </dgm:t>
    </dgm:pt>
    <dgm:pt modelId="{1C1A10E6-045A-4521-BB8C-EC7E65840197}" type="sibTrans" cxnId="{BD805F16-D565-4B2E-A206-903051883FC3}">
      <dgm:prSet/>
      <dgm:spPr/>
      <dgm:t>
        <a:bodyPr/>
        <a:lstStyle/>
        <a:p>
          <a:endParaRPr lang="en-US"/>
        </a:p>
      </dgm:t>
    </dgm:pt>
    <dgm:pt modelId="{FEE5DD11-0E65-47B5-9534-26F285ED4D53}">
      <dgm:prSet custT="1"/>
      <dgm:spPr/>
      <dgm:t>
        <a:bodyPr/>
        <a:lstStyle/>
        <a:p>
          <a:r>
            <a:rPr lang="fi-FI" sz="2400" dirty="0"/>
            <a:t>”Parhaimmillaan työ on kuitenkin fantastista hyvän työyhteisön ja mukavien asiakkaiden parissa!” </a:t>
          </a:r>
          <a:r>
            <a:rPr lang="fi-FI" sz="1600" dirty="0"/>
            <a:t>/Haastateltava 3</a:t>
          </a:r>
          <a:endParaRPr lang="en-US" sz="1600" dirty="0"/>
        </a:p>
      </dgm:t>
    </dgm:pt>
    <dgm:pt modelId="{DC0AE985-1009-45A7-86AC-BA5D53262959}" type="parTrans" cxnId="{98DE1531-F99A-4D52-ACD3-5E962DEE8EA7}">
      <dgm:prSet/>
      <dgm:spPr/>
      <dgm:t>
        <a:bodyPr/>
        <a:lstStyle/>
        <a:p>
          <a:endParaRPr lang="en-US"/>
        </a:p>
      </dgm:t>
    </dgm:pt>
    <dgm:pt modelId="{27E6BCDF-32B1-4EE3-A22D-2BE83E87D9B5}" type="sibTrans" cxnId="{98DE1531-F99A-4D52-ACD3-5E962DEE8EA7}">
      <dgm:prSet/>
      <dgm:spPr/>
      <dgm:t>
        <a:bodyPr/>
        <a:lstStyle/>
        <a:p>
          <a:endParaRPr lang="en-US"/>
        </a:p>
      </dgm:t>
    </dgm:pt>
    <dgm:pt modelId="{5AB21239-0780-4600-B66A-FECAA604A895}" type="pres">
      <dgm:prSet presAssocID="{A5B8D1FE-6EEE-400A-B08D-320448C60195}" presName="hierChild1" presStyleCnt="0">
        <dgm:presLayoutVars>
          <dgm:chPref val="1"/>
          <dgm:dir/>
          <dgm:animOne val="branch"/>
          <dgm:animLvl val="lvl"/>
          <dgm:resizeHandles/>
        </dgm:presLayoutVars>
      </dgm:prSet>
      <dgm:spPr/>
    </dgm:pt>
    <dgm:pt modelId="{2C11F779-3478-48B5-8DCB-990DDD2B8E5F}" type="pres">
      <dgm:prSet presAssocID="{930823F5-14A4-450B-A73F-F0A288874AC4}" presName="hierRoot1" presStyleCnt="0"/>
      <dgm:spPr/>
    </dgm:pt>
    <dgm:pt modelId="{5A3C292B-98D8-40E5-9429-2A4A133F843B}" type="pres">
      <dgm:prSet presAssocID="{930823F5-14A4-450B-A73F-F0A288874AC4}" presName="composite" presStyleCnt="0"/>
      <dgm:spPr/>
    </dgm:pt>
    <dgm:pt modelId="{9A5FAC5C-58BE-4DD4-A1A0-6EDC6A2E90EE}" type="pres">
      <dgm:prSet presAssocID="{930823F5-14A4-450B-A73F-F0A288874AC4}" presName="background" presStyleLbl="node0" presStyleIdx="0" presStyleCnt="2"/>
      <dgm:spPr/>
    </dgm:pt>
    <dgm:pt modelId="{3E3ADB25-6E45-493C-B3DF-5BE86367718A}" type="pres">
      <dgm:prSet presAssocID="{930823F5-14A4-450B-A73F-F0A288874AC4}" presName="text" presStyleLbl="fgAcc0" presStyleIdx="0" presStyleCnt="2">
        <dgm:presLayoutVars>
          <dgm:chPref val="3"/>
        </dgm:presLayoutVars>
      </dgm:prSet>
      <dgm:spPr/>
    </dgm:pt>
    <dgm:pt modelId="{81632489-3476-43C1-80B4-CF914D5F4716}" type="pres">
      <dgm:prSet presAssocID="{930823F5-14A4-450B-A73F-F0A288874AC4}" presName="hierChild2" presStyleCnt="0"/>
      <dgm:spPr/>
    </dgm:pt>
    <dgm:pt modelId="{B6E8B4E4-169A-4A40-8017-C3210D58260E}" type="pres">
      <dgm:prSet presAssocID="{FEE5DD11-0E65-47B5-9534-26F285ED4D53}" presName="hierRoot1" presStyleCnt="0"/>
      <dgm:spPr/>
    </dgm:pt>
    <dgm:pt modelId="{D9134876-9A49-408A-9438-6CB5DDFA57A9}" type="pres">
      <dgm:prSet presAssocID="{FEE5DD11-0E65-47B5-9534-26F285ED4D53}" presName="composite" presStyleCnt="0"/>
      <dgm:spPr/>
    </dgm:pt>
    <dgm:pt modelId="{EA7AD17C-D745-4F73-A1B6-16F668DEF583}" type="pres">
      <dgm:prSet presAssocID="{FEE5DD11-0E65-47B5-9534-26F285ED4D53}" presName="background" presStyleLbl="node0" presStyleIdx="1" presStyleCnt="2"/>
      <dgm:spPr/>
    </dgm:pt>
    <dgm:pt modelId="{A135257D-C457-420F-9B82-9F6D70C0BB46}" type="pres">
      <dgm:prSet presAssocID="{FEE5DD11-0E65-47B5-9534-26F285ED4D53}" presName="text" presStyleLbl="fgAcc0" presStyleIdx="1" presStyleCnt="2">
        <dgm:presLayoutVars>
          <dgm:chPref val="3"/>
        </dgm:presLayoutVars>
      </dgm:prSet>
      <dgm:spPr/>
    </dgm:pt>
    <dgm:pt modelId="{0BD63133-09B4-4CD2-A04E-ECDC4D8E651D}" type="pres">
      <dgm:prSet presAssocID="{FEE5DD11-0E65-47B5-9534-26F285ED4D53}" presName="hierChild2" presStyleCnt="0"/>
      <dgm:spPr/>
    </dgm:pt>
  </dgm:ptLst>
  <dgm:cxnLst>
    <dgm:cxn modelId="{B4BE8D05-50A7-44F0-AA41-513BFB394344}" type="presOf" srcId="{930823F5-14A4-450B-A73F-F0A288874AC4}" destId="{3E3ADB25-6E45-493C-B3DF-5BE86367718A}" srcOrd="0" destOrd="0" presId="urn:microsoft.com/office/officeart/2005/8/layout/hierarchy1"/>
    <dgm:cxn modelId="{BD805F16-D565-4B2E-A206-903051883FC3}" srcId="{A5B8D1FE-6EEE-400A-B08D-320448C60195}" destId="{930823F5-14A4-450B-A73F-F0A288874AC4}" srcOrd="0" destOrd="0" parTransId="{6B26C31A-31DE-4384-B051-81855A9FC6BB}" sibTransId="{1C1A10E6-045A-4521-BB8C-EC7E65840197}"/>
    <dgm:cxn modelId="{98DE1531-F99A-4D52-ACD3-5E962DEE8EA7}" srcId="{A5B8D1FE-6EEE-400A-B08D-320448C60195}" destId="{FEE5DD11-0E65-47B5-9534-26F285ED4D53}" srcOrd="1" destOrd="0" parTransId="{DC0AE985-1009-45A7-86AC-BA5D53262959}" sibTransId="{27E6BCDF-32B1-4EE3-A22D-2BE83E87D9B5}"/>
    <dgm:cxn modelId="{C262DB72-5394-4D61-82C2-A9EEA0A6DD0A}" type="presOf" srcId="{FEE5DD11-0E65-47B5-9534-26F285ED4D53}" destId="{A135257D-C457-420F-9B82-9F6D70C0BB46}" srcOrd="0" destOrd="0" presId="urn:microsoft.com/office/officeart/2005/8/layout/hierarchy1"/>
    <dgm:cxn modelId="{A08018B1-F143-4909-9560-5FC18D8A6BE0}" type="presOf" srcId="{A5B8D1FE-6EEE-400A-B08D-320448C60195}" destId="{5AB21239-0780-4600-B66A-FECAA604A895}" srcOrd="0" destOrd="0" presId="urn:microsoft.com/office/officeart/2005/8/layout/hierarchy1"/>
    <dgm:cxn modelId="{F3F25679-AC6B-4A78-92F0-A581A0E55779}" type="presParOf" srcId="{5AB21239-0780-4600-B66A-FECAA604A895}" destId="{2C11F779-3478-48B5-8DCB-990DDD2B8E5F}" srcOrd="0" destOrd="0" presId="urn:microsoft.com/office/officeart/2005/8/layout/hierarchy1"/>
    <dgm:cxn modelId="{0BE95DB4-4ADC-4F80-BB26-A7C9E3FCE63D}" type="presParOf" srcId="{2C11F779-3478-48B5-8DCB-990DDD2B8E5F}" destId="{5A3C292B-98D8-40E5-9429-2A4A133F843B}" srcOrd="0" destOrd="0" presId="urn:microsoft.com/office/officeart/2005/8/layout/hierarchy1"/>
    <dgm:cxn modelId="{F42C81CC-AA01-4785-895A-015F75DAC57A}" type="presParOf" srcId="{5A3C292B-98D8-40E5-9429-2A4A133F843B}" destId="{9A5FAC5C-58BE-4DD4-A1A0-6EDC6A2E90EE}" srcOrd="0" destOrd="0" presId="urn:microsoft.com/office/officeart/2005/8/layout/hierarchy1"/>
    <dgm:cxn modelId="{CBBDC707-626F-4F50-8EC4-2908BB38499A}" type="presParOf" srcId="{5A3C292B-98D8-40E5-9429-2A4A133F843B}" destId="{3E3ADB25-6E45-493C-B3DF-5BE86367718A}" srcOrd="1" destOrd="0" presId="urn:microsoft.com/office/officeart/2005/8/layout/hierarchy1"/>
    <dgm:cxn modelId="{1CBBF571-320C-48EA-93A5-A607CEDB2395}" type="presParOf" srcId="{2C11F779-3478-48B5-8DCB-990DDD2B8E5F}" destId="{81632489-3476-43C1-80B4-CF914D5F4716}" srcOrd="1" destOrd="0" presId="urn:microsoft.com/office/officeart/2005/8/layout/hierarchy1"/>
    <dgm:cxn modelId="{ED8BE7C2-B355-4875-9EE3-2A225A2938CE}" type="presParOf" srcId="{5AB21239-0780-4600-B66A-FECAA604A895}" destId="{B6E8B4E4-169A-4A40-8017-C3210D58260E}" srcOrd="1" destOrd="0" presId="urn:microsoft.com/office/officeart/2005/8/layout/hierarchy1"/>
    <dgm:cxn modelId="{2F9E43FD-A20B-4C01-BD6C-5049BFC5782A}" type="presParOf" srcId="{B6E8B4E4-169A-4A40-8017-C3210D58260E}" destId="{D9134876-9A49-408A-9438-6CB5DDFA57A9}" srcOrd="0" destOrd="0" presId="urn:microsoft.com/office/officeart/2005/8/layout/hierarchy1"/>
    <dgm:cxn modelId="{F480F820-6112-4914-A87C-1757B0D1F833}" type="presParOf" srcId="{D9134876-9A49-408A-9438-6CB5DDFA57A9}" destId="{EA7AD17C-D745-4F73-A1B6-16F668DEF583}" srcOrd="0" destOrd="0" presId="urn:microsoft.com/office/officeart/2005/8/layout/hierarchy1"/>
    <dgm:cxn modelId="{4708CABD-A296-46EF-99D5-717ABF969024}" type="presParOf" srcId="{D9134876-9A49-408A-9438-6CB5DDFA57A9}" destId="{A135257D-C457-420F-9B82-9F6D70C0BB46}" srcOrd="1" destOrd="0" presId="urn:microsoft.com/office/officeart/2005/8/layout/hierarchy1"/>
    <dgm:cxn modelId="{A59EF42D-88B3-4424-9A7E-6C6B99CDBE3B}" type="presParOf" srcId="{B6E8B4E4-169A-4A40-8017-C3210D58260E}" destId="{0BD63133-09B4-4CD2-A04E-ECDC4D8E651D}"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93ABBFB-7655-4567-9461-A6F59DDF24FB}"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E1F74BE7-7AD9-45DC-92A3-A4E695744CC5}">
      <dgm:prSet/>
      <dgm:spPr>
        <a:effectLst>
          <a:outerShdw blurRad="50800" dist="38100" dir="8100000" algn="tr" rotWithShape="0">
            <a:prstClr val="black">
              <a:alpha val="40000"/>
            </a:prstClr>
          </a:outerShdw>
        </a:effectLst>
      </dgm:spPr>
      <dgm:t>
        <a:bodyPr/>
        <a:lstStyle/>
        <a:p>
          <a:pPr algn="l"/>
          <a:endParaRPr lang="fi-FI" dirty="0"/>
        </a:p>
        <a:p>
          <a:pPr algn="ctr"/>
          <a:r>
            <a:rPr lang="fi-FI" dirty="0"/>
            <a:t>”-- työkokemusta tulisi painottaa enemmän.                       Myös yrittäjyyttä pitäisi nostaa enemmän esille.”</a:t>
          </a:r>
          <a:endParaRPr lang="en-US" dirty="0"/>
        </a:p>
      </dgm:t>
    </dgm:pt>
    <dgm:pt modelId="{4B299E6B-0DBB-4DD7-9C53-B80E79A4379B}" type="parTrans" cxnId="{2DBD0244-2FC7-4327-B244-EB537EE71C64}">
      <dgm:prSet/>
      <dgm:spPr/>
      <dgm:t>
        <a:bodyPr/>
        <a:lstStyle/>
        <a:p>
          <a:endParaRPr lang="en-US"/>
        </a:p>
      </dgm:t>
    </dgm:pt>
    <dgm:pt modelId="{E5B011A8-519A-495D-A46B-00E45DFA41A6}" type="sibTrans" cxnId="{2DBD0244-2FC7-4327-B244-EB537EE71C64}">
      <dgm:prSet/>
      <dgm:spPr/>
      <dgm:t>
        <a:bodyPr/>
        <a:lstStyle/>
        <a:p>
          <a:endParaRPr lang="en-US"/>
        </a:p>
      </dgm:t>
    </dgm:pt>
    <dgm:pt modelId="{D3D73D57-5F6D-4421-AE3E-03915FC11C63}">
      <dgm:prSet/>
      <dgm:spPr>
        <a:effectLst>
          <a:outerShdw blurRad="50800" dist="38100" dir="8100000" algn="tr" rotWithShape="0">
            <a:prstClr val="black">
              <a:alpha val="40000"/>
            </a:prstClr>
          </a:outerShdw>
        </a:effectLst>
      </dgm:spPr>
      <dgm:t>
        <a:bodyPr/>
        <a:lstStyle/>
        <a:p>
          <a:pPr algn="ctr"/>
          <a:r>
            <a:rPr lang="fi-FI" dirty="0"/>
            <a:t>”Koulutus on varmasti kehittynyt jo valtavasti siitä </a:t>
          </a:r>
          <a:r>
            <a:rPr lang="fi-FI" dirty="0" err="1"/>
            <a:t>ku</a:t>
          </a:r>
          <a:r>
            <a:rPr lang="fi-FI" dirty="0"/>
            <a:t> itse valmistuin (2008). En osaa sanoa. Ehkä lisää digitaitoja sekä sosiaalisenmedian vaikutusta markkinointiin.”</a:t>
          </a:r>
          <a:endParaRPr lang="en-US" dirty="0"/>
        </a:p>
      </dgm:t>
    </dgm:pt>
    <dgm:pt modelId="{ACCD672A-6E72-4E80-9C93-7DF420AE9086}" type="parTrans" cxnId="{D3AAEFD8-5A8E-4CC1-B80F-EF79A930691A}">
      <dgm:prSet/>
      <dgm:spPr/>
      <dgm:t>
        <a:bodyPr/>
        <a:lstStyle/>
        <a:p>
          <a:endParaRPr lang="en-US"/>
        </a:p>
      </dgm:t>
    </dgm:pt>
    <dgm:pt modelId="{205A22BE-2614-41BA-B5EA-8EC6C06CD01E}" type="sibTrans" cxnId="{D3AAEFD8-5A8E-4CC1-B80F-EF79A930691A}">
      <dgm:prSet/>
      <dgm:spPr/>
      <dgm:t>
        <a:bodyPr/>
        <a:lstStyle/>
        <a:p>
          <a:endParaRPr lang="en-US"/>
        </a:p>
      </dgm:t>
    </dgm:pt>
    <dgm:pt modelId="{3A70649C-8BED-4FEC-A1B3-F282C5350DB6}">
      <dgm:prSet/>
      <dgm:spPr>
        <a:effectLst>
          <a:outerShdw blurRad="50800" dist="38100" dir="8100000" algn="tr" rotWithShape="0">
            <a:prstClr val="black">
              <a:alpha val="40000"/>
            </a:prstClr>
          </a:outerShdw>
        </a:effectLst>
      </dgm:spPr>
      <dgm:t>
        <a:bodyPr/>
        <a:lstStyle/>
        <a:p>
          <a:pPr algn="ctr"/>
          <a:r>
            <a:rPr lang="fi-FI" dirty="0"/>
            <a:t>”Työssäoppimisen kautta syvempien kokonaisuuksien hahmottaminen olisi tärkeää. Lisäksi näkisin, että asiantuntijapalveluita ja niiden tarvetta olisi hyvä tulevaisuudessa kehittää.”</a:t>
          </a:r>
          <a:endParaRPr lang="en-US" dirty="0"/>
        </a:p>
      </dgm:t>
    </dgm:pt>
    <dgm:pt modelId="{A9973821-068A-4B39-8829-56DB2E1FC6DF}" type="parTrans" cxnId="{DBC72C4A-2984-4AA2-941B-5B5390FF5564}">
      <dgm:prSet/>
      <dgm:spPr/>
      <dgm:t>
        <a:bodyPr/>
        <a:lstStyle/>
        <a:p>
          <a:endParaRPr lang="en-US"/>
        </a:p>
      </dgm:t>
    </dgm:pt>
    <dgm:pt modelId="{E2FA4B66-8EFA-4C39-897E-7662BD96852C}" type="sibTrans" cxnId="{DBC72C4A-2984-4AA2-941B-5B5390FF5564}">
      <dgm:prSet/>
      <dgm:spPr/>
      <dgm:t>
        <a:bodyPr/>
        <a:lstStyle/>
        <a:p>
          <a:endParaRPr lang="en-US"/>
        </a:p>
      </dgm:t>
    </dgm:pt>
    <dgm:pt modelId="{07599E8A-22FF-4D4D-9BEB-7E8D602595DC}">
      <dgm:prSet/>
      <dgm:spPr>
        <a:effectLst>
          <a:outerShdw blurRad="50800" dist="38100" dir="8100000" algn="tr" rotWithShape="0">
            <a:prstClr val="black">
              <a:alpha val="40000"/>
            </a:prstClr>
          </a:outerShdw>
        </a:effectLst>
      </dgm:spPr>
      <dgm:t>
        <a:bodyPr/>
        <a:lstStyle/>
        <a:p>
          <a:pPr algn="ctr">
            <a:lnSpc>
              <a:spcPct val="100000"/>
            </a:lnSpc>
          </a:pPr>
          <a:r>
            <a:rPr lang="fi-FI" dirty="0"/>
            <a:t>”Työperusteista opiskelua.                                            Erilaisissa työympäristössä oppimista.”</a:t>
          </a:r>
          <a:endParaRPr lang="en-US" dirty="0"/>
        </a:p>
      </dgm:t>
    </dgm:pt>
    <dgm:pt modelId="{144F2269-E621-4C2D-B6D6-ED130D1B6555}" type="parTrans" cxnId="{077D8CF5-C3C0-4317-B9B2-1D7E0E7342EF}">
      <dgm:prSet/>
      <dgm:spPr/>
      <dgm:t>
        <a:bodyPr/>
        <a:lstStyle/>
        <a:p>
          <a:endParaRPr lang="en-US"/>
        </a:p>
      </dgm:t>
    </dgm:pt>
    <dgm:pt modelId="{BA37A665-07DD-4073-B100-07C1495C66EB}" type="sibTrans" cxnId="{077D8CF5-C3C0-4317-B9B2-1D7E0E7342EF}">
      <dgm:prSet/>
      <dgm:spPr/>
      <dgm:t>
        <a:bodyPr/>
        <a:lstStyle/>
        <a:p>
          <a:endParaRPr lang="en-US"/>
        </a:p>
      </dgm:t>
    </dgm:pt>
    <dgm:pt modelId="{74F994DA-7818-4C3D-8E65-79A53F16D66B}" type="pres">
      <dgm:prSet presAssocID="{193ABBFB-7655-4567-9461-A6F59DDF24FB}" presName="vert0" presStyleCnt="0">
        <dgm:presLayoutVars>
          <dgm:dir/>
          <dgm:animOne val="branch"/>
          <dgm:animLvl val="lvl"/>
        </dgm:presLayoutVars>
      </dgm:prSet>
      <dgm:spPr/>
    </dgm:pt>
    <dgm:pt modelId="{1511934A-01F9-49EB-BFFE-6BAA6BD35396}" type="pres">
      <dgm:prSet presAssocID="{E1F74BE7-7AD9-45DC-92A3-A4E695744CC5}" presName="thickLine" presStyleLbl="alignNode1" presStyleIdx="0" presStyleCnt="4"/>
      <dgm:spPr/>
    </dgm:pt>
    <dgm:pt modelId="{CADF0675-02A4-4899-B2E0-8EAB7942461D}" type="pres">
      <dgm:prSet presAssocID="{E1F74BE7-7AD9-45DC-92A3-A4E695744CC5}" presName="horz1" presStyleCnt="0"/>
      <dgm:spPr/>
    </dgm:pt>
    <dgm:pt modelId="{E5AFC7B0-393B-4C04-A6E1-685010AC680A}" type="pres">
      <dgm:prSet presAssocID="{E1F74BE7-7AD9-45DC-92A3-A4E695744CC5}" presName="tx1" presStyleLbl="revTx" presStyleIdx="0" presStyleCnt="4" custLinFactNeighborX="-2080" custLinFactNeighborY="-24012"/>
      <dgm:spPr/>
    </dgm:pt>
    <dgm:pt modelId="{619B3653-94BB-4EE8-8F52-1B1EA3B970BD}" type="pres">
      <dgm:prSet presAssocID="{E1F74BE7-7AD9-45DC-92A3-A4E695744CC5}" presName="vert1" presStyleCnt="0"/>
      <dgm:spPr/>
    </dgm:pt>
    <dgm:pt modelId="{EC4DCB0B-8E4B-4149-9960-3FC481787CB8}" type="pres">
      <dgm:prSet presAssocID="{D3D73D57-5F6D-4421-AE3E-03915FC11C63}" presName="thickLine" presStyleLbl="alignNode1" presStyleIdx="1" presStyleCnt="4"/>
      <dgm:spPr/>
    </dgm:pt>
    <dgm:pt modelId="{085DC007-57F6-4EC9-91E8-193C570A991B}" type="pres">
      <dgm:prSet presAssocID="{D3D73D57-5F6D-4421-AE3E-03915FC11C63}" presName="horz1" presStyleCnt="0"/>
      <dgm:spPr/>
    </dgm:pt>
    <dgm:pt modelId="{2D3312C1-FF81-4FE7-9F06-475CCF892F3C}" type="pres">
      <dgm:prSet presAssocID="{D3D73D57-5F6D-4421-AE3E-03915FC11C63}" presName="tx1" presStyleLbl="revTx" presStyleIdx="1" presStyleCnt="4"/>
      <dgm:spPr/>
    </dgm:pt>
    <dgm:pt modelId="{A1A02004-EA94-4767-85DB-F23F03699AE1}" type="pres">
      <dgm:prSet presAssocID="{D3D73D57-5F6D-4421-AE3E-03915FC11C63}" presName="vert1" presStyleCnt="0"/>
      <dgm:spPr/>
    </dgm:pt>
    <dgm:pt modelId="{253FAB56-946E-4D9E-A222-40B130FAA21B}" type="pres">
      <dgm:prSet presAssocID="{3A70649C-8BED-4FEC-A1B3-F282C5350DB6}" presName="thickLine" presStyleLbl="alignNode1" presStyleIdx="2" presStyleCnt="4"/>
      <dgm:spPr/>
    </dgm:pt>
    <dgm:pt modelId="{5943B17E-D675-4B41-9F78-FCF5C58E33DB}" type="pres">
      <dgm:prSet presAssocID="{3A70649C-8BED-4FEC-A1B3-F282C5350DB6}" presName="horz1" presStyleCnt="0"/>
      <dgm:spPr/>
    </dgm:pt>
    <dgm:pt modelId="{BF2307FE-8EDC-4C42-ACE2-6A22A138067B}" type="pres">
      <dgm:prSet presAssocID="{3A70649C-8BED-4FEC-A1B3-F282C5350DB6}" presName="tx1" presStyleLbl="revTx" presStyleIdx="2" presStyleCnt="4"/>
      <dgm:spPr/>
    </dgm:pt>
    <dgm:pt modelId="{530D0CEB-F4C7-4114-8F1B-1EBC0572BE58}" type="pres">
      <dgm:prSet presAssocID="{3A70649C-8BED-4FEC-A1B3-F282C5350DB6}" presName="vert1" presStyleCnt="0"/>
      <dgm:spPr/>
    </dgm:pt>
    <dgm:pt modelId="{B8D29618-68F4-41D3-B267-A48131B10B63}" type="pres">
      <dgm:prSet presAssocID="{07599E8A-22FF-4D4D-9BEB-7E8D602595DC}" presName="thickLine" presStyleLbl="alignNode1" presStyleIdx="3" presStyleCnt="4"/>
      <dgm:spPr/>
    </dgm:pt>
    <dgm:pt modelId="{D8136223-3D49-46E1-B951-0F0266BFA31D}" type="pres">
      <dgm:prSet presAssocID="{07599E8A-22FF-4D4D-9BEB-7E8D602595DC}" presName="horz1" presStyleCnt="0"/>
      <dgm:spPr/>
    </dgm:pt>
    <dgm:pt modelId="{CFEB6147-26D3-4A57-B622-7D6DC95469BB}" type="pres">
      <dgm:prSet presAssocID="{07599E8A-22FF-4D4D-9BEB-7E8D602595DC}" presName="tx1" presStyleLbl="revTx" presStyleIdx="3" presStyleCnt="4" custScaleY="46519"/>
      <dgm:spPr/>
    </dgm:pt>
    <dgm:pt modelId="{234185F8-37BE-4AF5-8A92-79DD8AAC20BC}" type="pres">
      <dgm:prSet presAssocID="{07599E8A-22FF-4D4D-9BEB-7E8D602595DC}" presName="vert1" presStyleCnt="0"/>
      <dgm:spPr/>
    </dgm:pt>
  </dgm:ptLst>
  <dgm:cxnLst>
    <dgm:cxn modelId="{E506BA07-DFF5-4100-9C58-DA457007EF03}" type="presOf" srcId="{3A70649C-8BED-4FEC-A1B3-F282C5350DB6}" destId="{BF2307FE-8EDC-4C42-ACE2-6A22A138067B}" srcOrd="0" destOrd="0" presId="urn:microsoft.com/office/officeart/2008/layout/LinedList"/>
    <dgm:cxn modelId="{F32EFD1C-D09B-474A-818A-94939FA8799A}" type="presOf" srcId="{193ABBFB-7655-4567-9461-A6F59DDF24FB}" destId="{74F994DA-7818-4C3D-8E65-79A53F16D66B}" srcOrd="0" destOrd="0" presId="urn:microsoft.com/office/officeart/2008/layout/LinedList"/>
    <dgm:cxn modelId="{2DBD0244-2FC7-4327-B244-EB537EE71C64}" srcId="{193ABBFB-7655-4567-9461-A6F59DDF24FB}" destId="{E1F74BE7-7AD9-45DC-92A3-A4E695744CC5}" srcOrd="0" destOrd="0" parTransId="{4B299E6B-0DBB-4DD7-9C53-B80E79A4379B}" sibTransId="{E5B011A8-519A-495D-A46B-00E45DFA41A6}"/>
    <dgm:cxn modelId="{DBC72C4A-2984-4AA2-941B-5B5390FF5564}" srcId="{193ABBFB-7655-4567-9461-A6F59DDF24FB}" destId="{3A70649C-8BED-4FEC-A1B3-F282C5350DB6}" srcOrd="2" destOrd="0" parTransId="{A9973821-068A-4B39-8829-56DB2E1FC6DF}" sibTransId="{E2FA4B66-8EFA-4C39-897E-7662BD96852C}"/>
    <dgm:cxn modelId="{378044A4-C016-48E4-80BC-A9FDC708C25B}" type="presOf" srcId="{07599E8A-22FF-4D4D-9BEB-7E8D602595DC}" destId="{CFEB6147-26D3-4A57-B622-7D6DC95469BB}" srcOrd="0" destOrd="0" presId="urn:microsoft.com/office/officeart/2008/layout/LinedList"/>
    <dgm:cxn modelId="{D3AAEFD8-5A8E-4CC1-B80F-EF79A930691A}" srcId="{193ABBFB-7655-4567-9461-A6F59DDF24FB}" destId="{D3D73D57-5F6D-4421-AE3E-03915FC11C63}" srcOrd="1" destOrd="0" parTransId="{ACCD672A-6E72-4E80-9C93-7DF420AE9086}" sibTransId="{205A22BE-2614-41BA-B5EA-8EC6C06CD01E}"/>
    <dgm:cxn modelId="{B03E91DF-26DB-4FA6-B8E4-AE5A714B76B5}" type="presOf" srcId="{D3D73D57-5F6D-4421-AE3E-03915FC11C63}" destId="{2D3312C1-FF81-4FE7-9F06-475CCF892F3C}" srcOrd="0" destOrd="0" presId="urn:microsoft.com/office/officeart/2008/layout/LinedList"/>
    <dgm:cxn modelId="{D08A0DF5-105E-471E-BB8C-DAF56A11D6C7}" type="presOf" srcId="{E1F74BE7-7AD9-45DC-92A3-A4E695744CC5}" destId="{E5AFC7B0-393B-4C04-A6E1-685010AC680A}" srcOrd="0" destOrd="0" presId="urn:microsoft.com/office/officeart/2008/layout/LinedList"/>
    <dgm:cxn modelId="{077D8CF5-C3C0-4317-B9B2-1D7E0E7342EF}" srcId="{193ABBFB-7655-4567-9461-A6F59DDF24FB}" destId="{07599E8A-22FF-4D4D-9BEB-7E8D602595DC}" srcOrd="3" destOrd="0" parTransId="{144F2269-E621-4C2D-B6D6-ED130D1B6555}" sibTransId="{BA37A665-07DD-4073-B100-07C1495C66EB}"/>
    <dgm:cxn modelId="{986F06F3-9091-4092-A0A3-E8986B353ADB}" type="presParOf" srcId="{74F994DA-7818-4C3D-8E65-79A53F16D66B}" destId="{1511934A-01F9-49EB-BFFE-6BAA6BD35396}" srcOrd="0" destOrd="0" presId="urn:microsoft.com/office/officeart/2008/layout/LinedList"/>
    <dgm:cxn modelId="{18FFF09B-C867-4DC2-A159-09E5E0BE2874}" type="presParOf" srcId="{74F994DA-7818-4C3D-8E65-79A53F16D66B}" destId="{CADF0675-02A4-4899-B2E0-8EAB7942461D}" srcOrd="1" destOrd="0" presId="urn:microsoft.com/office/officeart/2008/layout/LinedList"/>
    <dgm:cxn modelId="{24D47B76-7D05-4D70-BCDE-F8FCFE2BE0F3}" type="presParOf" srcId="{CADF0675-02A4-4899-B2E0-8EAB7942461D}" destId="{E5AFC7B0-393B-4C04-A6E1-685010AC680A}" srcOrd="0" destOrd="0" presId="urn:microsoft.com/office/officeart/2008/layout/LinedList"/>
    <dgm:cxn modelId="{5FDA0B7A-BD9C-481B-86BB-6CC53EDDAD38}" type="presParOf" srcId="{CADF0675-02A4-4899-B2E0-8EAB7942461D}" destId="{619B3653-94BB-4EE8-8F52-1B1EA3B970BD}" srcOrd="1" destOrd="0" presId="urn:microsoft.com/office/officeart/2008/layout/LinedList"/>
    <dgm:cxn modelId="{29A91A00-CD11-4BDE-807A-D079AEE7CE15}" type="presParOf" srcId="{74F994DA-7818-4C3D-8E65-79A53F16D66B}" destId="{EC4DCB0B-8E4B-4149-9960-3FC481787CB8}" srcOrd="2" destOrd="0" presId="urn:microsoft.com/office/officeart/2008/layout/LinedList"/>
    <dgm:cxn modelId="{005CB22D-2E8B-46B2-BB44-D8B2507420DB}" type="presParOf" srcId="{74F994DA-7818-4C3D-8E65-79A53F16D66B}" destId="{085DC007-57F6-4EC9-91E8-193C570A991B}" srcOrd="3" destOrd="0" presId="urn:microsoft.com/office/officeart/2008/layout/LinedList"/>
    <dgm:cxn modelId="{2BE178D1-2A31-42CC-8785-144F5AA8F64D}" type="presParOf" srcId="{085DC007-57F6-4EC9-91E8-193C570A991B}" destId="{2D3312C1-FF81-4FE7-9F06-475CCF892F3C}" srcOrd="0" destOrd="0" presId="urn:microsoft.com/office/officeart/2008/layout/LinedList"/>
    <dgm:cxn modelId="{AB7D0BA6-C58E-4626-AA90-CD9213832DA4}" type="presParOf" srcId="{085DC007-57F6-4EC9-91E8-193C570A991B}" destId="{A1A02004-EA94-4767-85DB-F23F03699AE1}" srcOrd="1" destOrd="0" presId="urn:microsoft.com/office/officeart/2008/layout/LinedList"/>
    <dgm:cxn modelId="{98E1FEED-E3ED-423B-A686-B52E5E9E5662}" type="presParOf" srcId="{74F994DA-7818-4C3D-8E65-79A53F16D66B}" destId="{253FAB56-946E-4D9E-A222-40B130FAA21B}" srcOrd="4" destOrd="0" presId="urn:microsoft.com/office/officeart/2008/layout/LinedList"/>
    <dgm:cxn modelId="{213E51DB-C34F-4A17-B589-AAC664935B2B}" type="presParOf" srcId="{74F994DA-7818-4C3D-8E65-79A53F16D66B}" destId="{5943B17E-D675-4B41-9F78-FCF5C58E33DB}" srcOrd="5" destOrd="0" presId="urn:microsoft.com/office/officeart/2008/layout/LinedList"/>
    <dgm:cxn modelId="{EF400B31-11E9-4CD0-8840-BEB4AB334FE1}" type="presParOf" srcId="{5943B17E-D675-4B41-9F78-FCF5C58E33DB}" destId="{BF2307FE-8EDC-4C42-ACE2-6A22A138067B}" srcOrd="0" destOrd="0" presId="urn:microsoft.com/office/officeart/2008/layout/LinedList"/>
    <dgm:cxn modelId="{9C12CD5B-5517-47C3-9CFB-876E9DC8FB5E}" type="presParOf" srcId="{5943B17E-D675-4B41-9F78-FCF5C58E33DB}" destId="{530D0CEB-F4C7-4114-8F1B-1EBC0572BE58}" srcOrd="1" destOrd="0" presId="urn:microsoft.com/office/officeart/2008/layout/LinedList"/>
    <dgm:cxn modelId="{AFD89FC6-AC08-4F2F-90FD-300EA07688E9}" type="presParOf" srcId="{74F994DA-7818-4C3D-8E65-79A53F16D66B}" destId="{B8D29618-68F4-41D3-B267-A48131B10B63}" srcOrd="6" destOrd="0" presId="urn:microsoft.com/office/officeart/2008/layout/LinedList"/>
    <dgm:cxn modelId="{5725EA06-CCAB-4E42-A77D-465FBCA1D299}" type="presParOf" srcId="{74F994DA-7818-4C3D-8E65-79A53F16D66B}" destId="{D8136223-3D49-46E1-B951-0F0266BFA31D}" srcOrd="7" destOrd="0" presId="urn:microsoft.com/office/officeart/2008/layout/LinedList"/>
    <dgm:cxn modelId="{9B961370-B40B-4191-BC40-66061A721491}" type="presParOf" srcId="{D8136223-3D49-46E1-B951-0F0266BFA31D}" destId="{CFEB6147-26D3-4A57-B622-7D6DC95469BB}" srcOrd="0" destOrd="0" presId="urn:microsoft.com/office/officeart/2008/layout/LinedList"/>
    <dgm:cxn modelId="{3978623F-2F95-46BF-A6D0-CBC42BF6F987}" type="presParOf" srcId="{D8136223-3D49-46E1-B951-0F0266BFA31D}" destId="{234185F8-37BE-4AF5-8A92-79DD8AAC20BC}" srcOrd="1" destOrd="0" presId="urn:microsoft.com/office/officeart/2008/layout/Lined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165153B-7DFC-41B7-B2AB-5D36E861DEEA}"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fi-FI"/>
        </a:p>
      </dgm:t>
    </dgm:pt>
    <dgm:pt modelId="{07856473-A0CA-4BFB-BDEA-871D6EF1D695}">
      <dgm:prSet phldrT="[Teksti]" custT="1"/>
      <dgm:spPr/>
      <dgm:t>
        <a:bodyPr/>
        <a:lstStyle/>
        <a:p>
          <a:r>
            <a:rPr lang="fi-FI" sz="2000" dirty="0"/>
            <a:t>Tsemppiä, onnea ja menestystä teille</a:t>
          </a:r>
          <a:r>
            <a:rPr lang="fi-FI" sz="1600" dirty="0"/>
            <a:t>!</a:t>
          </a:r>
        </a:p>
      </dgm:t>
    </dgm:pt>
    <dgm:pt modelId="{783E6C0F-7F85-41AD-93E1-26461CFA9A2D}" type="parTrans" cxnId="{472A1C38-4251-4CDD-AFAE-201586A99102}">
      <dgm:prSet/>
      <dgm:spPr/>
      <dgm:t>
        <a:bodyPr/>
        <a:lstStyle/>
        <a:p>
          <a:endParaRPr lang="fi-FI"/>
        </a:p>
      </dgm:t>
    </dgm:pt>
    <dgm:pt modelId="{6688EB5B-7D4A-4B3E-9E20-A70D3EE9B035}" type="sibTrans" cxnId="{472A1C38-4251-4CDD-AFAE-201586A99102}">
      <dgm:prSet/>
      <dgm:spPr/>
      <dgm:t>
        <a:bodyPr/>
        <a:lstStyle/>
        <a:p>
          <a:endParaRPr lang="fi-FI"/>
        </a:p>
      </dgm:t>
    </dgm:pt>
    <dgm:pt modelId="{9341D710-EB0E-48E3-9FA6-FD550ED7AEEE}">
      <dgm:prSet custT="1"/>
      <dgm:spPr/>
      <dgm:t>
        <a:bodyPr/>
        <a:lstStyle/>
        <a:p>
          <a:r>
            <a:rPr lang="fi-FI" sz="1800" dirty="0"/>
            <a:t>Koulutus antaa teille hyvät lähtökohdat alalle.                                              Muistakaa kehittää itseänne myös opiskelun jälkeen,                                           niin ette jää kehityksen jalkoihin vaan olette sen eturintamassa</a:t>
          </a:r>
          <a:r>
            <a:rPr lang="fi-FI" sz="1600" dirty="0"/>
            <a:t>.</a:t>
          </a:r>
        </a:p>
      </dgm:t>
    </dgm:pt>
    <dgm:pt modelId="{50D2F1FF-EB52-436E-8EE8-D3B396D6E9CB}" type="parTrans" cxnId="{C23B5485-673E-482A-90D3-82D1A19D54B5}">
      <dgm:prSet/>
      <dgm:spPr/>
      <dgm:t>
        <a:bodyPr/>
        <a:lstStyle/>
        <a:p>
          <a:endParaRPr lang="fi-FI"/>
        </a:p>
      </dgm:t>
    </dgm:pt>
    <dgm:pt modelId="{9A8C7096-E793-4CD3-87E8-B1681E60C507}" type="sibTrans" cxnId="{C23B5485-673E-482A-90D3-82D1A19D54B5}">
      <dgm:prSet/>
      <dgm:spPr/>
      <dgm:t>
        <a:bodyPr/>
        <a:lstStyle/>
        <a:p>
          <a:endParaRPr lang="fi-FI"/>
        </a:p>
      </dgm:t>
    </dgm:pt>
    <dgm:pt modelId="{B2550120-C463-49F7-87F7-0B230FFAAF9F}">
      <dgm:prSet custT="1"/>
      <dgm:spPr/>
      <dgm:t>
        <a:bodyPr/>
        <a:lstStyle/>
        <a:p>
          <a:r>
            <a:rPr lang="fi-FI" sz="1800" dirty="0"/>
            <a:t>Tsemppiä, olette valinneet hienon alan.                                                 Olkaa avoimia ja innovoikaa paljon.                                                         Uutta tarvitaan kaiken aikaa ja nälkä ja jano ei lopu koskaan!</a:t>
          </a:r>
        </a:p>
      </dgm:t>
    </dgm:pt>
    <dgm:pt modelId="{B0177F39-55D9-4542-97BA-098ADB546A70}" type="parTrans" cxnId="{EDBFD438-7E03-436E-B137-00E18B39C8B6}">
      <dgm:prSet/>
      <dgm:spPr/>
      <dgm:t>
        <a:bodyPr/>
        <a:lstStyle/>
        <a:p>
          <a:endParaRPr lang="fi-FI"/>
        </a:p>
      </dgm:t>
    </dgm:pt>
    <dgm:pt modelId="{065F971E-8163-4036-90FB-85E21360F811}" type="sibTrans" cxnId="{EDBFD438-7E03-436E-B137-00E18B39C8B6}">
      <dgm:prSet/>
      <dgm:spPr/>
      <dgm:t>
        <a:bodyPr/>
        <a:lstStyle/>
        <a:p>
          <a:endParaRPr lang="fi-FI"/>
        </a:p>
      </dgm:t>
    </dgm:pt>
    <dgm:pt modelId="{F0F2A511-4C6B-4EC5-B633-59289B627717}">
      <dgm:prSet/>
      <dgm:spPr/>
      <dgm:t>
        <a:bodyPr/>
        <a:lstStyle/>
        <a:p>
          <a:endParaRPr lang="fi-FI"/>
        </a:p>
      </dgm:t>
    </dgm:pt>
    <dgm:pt modelId="{D5B3C781-9634-4F2A-BA5A-86A78A350079}" type="parTrans" cxnId="{09069AB2-4536-49E8-B635-8A17A704FC6B}">
      <dgm:prSet/>
      <dgm:spPr/>
      <dgm:t>
        <a:bodyPr/>
        <a:lstStyle/>
        <a:p>
          <a:endParaRPr lang="fi-FI"/>
        </a:p>
      </dgm:t>
    </dgm:pt>
    <dgm:pt modelId="{61DA1640-1654-48F4-9B1C-6339FCB0C9F1}" type="sibTrans" cxnId="{09069AB2-4536-49E8-B635-8A17A704FC6B}">
      <dgm:prSet/>
      <dgm:spPr/>
      <dgm:t>
        <a:bodyPr/>
        <a:lstStyle/>
        <a:p>
          <a:endParaRPr lang="fi-FI"/>
        </a:p>
      </dgm:t>
    </dgm:pt>
    <dgm:pt modelId="{03F9B252-3932-4D47-872F-8866E58A33F8}">
      <dgm:prSet custT="1"/>
      <dgm:spPr/>
      <dgm:t>
        <a:bodyPr/>
        <a:lstStyle/>
        <a:p>
          <a:r>
            <a:rPr lang="fi-FI" sz="1800" dirty="0"/>
            <a:t>Alalle lähtevä rakastaa haasteita. Täytyy olla pitkäjännitteinen.                                  Täytyy unohtaa kello ja olla valmis venymään.</a:t>
          </a:r>
        </a:p>
      </dgm:t>
    </dgm:pt>
    <dgm:pt modelId="{4FEFD516-AB4D-4946-9C49-559FFBAB6658}" type="parTrans" cxnId="{99DE1422-89CF-4D5D-86D2-08BB67B3A451}">
      <dgm:prSet/>
      <dgm:spPr/>
      <dgm:t>
        <a:bodyPr/>
        <a:lstStyle/>
        <a:p>
          <a:endParaRPr lang="fi-FI"/>
        </a:p>
      </dgm:t>
    </dgm:pt>
    <dgm:pt modelId="{FA7BDBB0-9DC7-46B6-B77A-D5FD5DEDBE00}" type="sibTrans" cxnId="{99DE1422-89CF-4D5D-86D2-08BB67B3A451}">
      <dgm:prSet/>
      <dgm:spPr/>
      <dgm:t>
        <a:bodyPr/>
        <a:lstStyle/>
        <a:p>
          <a:endParaRPr lang="fi-FI"/>
        </a:p>
      </dgm:t>
    </dgm:pt>
    <dgm:pt modelId="{6DE79E6A-DF12-4D2A-8D07-667421C22239}" type="pres">
      <dgm:prSet presAssocID="{4165153B-7DFC-41B7-B2AB-5D36E861DEEA}" presName="arrowDiagram" presStyleCnt="0">
        <dgm:presLayoutVars>
          <dgm:chMax val="5"/>
          <dgm:dir/>
          <dgm:resizeHandles val="exact"/>
        </dgm:presLayoutVars>
      </dgm:prSet>
      <dgm:spPr/>
    </dgm:pt>
    <dgm:pt modelId="{F0C80CD1-6C97-4BC4-AEB9-F30DFB816A45}" type="pres">
      <dgm:prSet presAssocID="{4165153B-7DFC-41B7-B2AB-5D36E861DEEA}" presName="arrow" presStyleLbl="bgShp" presStyleIdx="0" presStyleCnt="1" custLinFactNeighborX="-19926" custLinFactNeighborY="-1264"/>
      <dgm:spPr/>
    </dgm:pt>
    <dgm:pt modelId="{7DCF8241-0439-492C-A3DA-E624FDDB0121}" type="pres">
      <dgm:prSet presAssocID="{4165153B-7DFC-41B7-B2AB-5D36E861DEEA}" presName="arrowDiagram5" presStyleCnt="0"/>
      <dgm:spPr/>
    </dgm:pt>
    <dgm:pt modelId="{6AC024FE-FD75-4CD5-85E1-8A98CC04F083}" type="pres">
      <dgm:prSet presAssocID="{07856473-A0CA-4BFB-BDEA-871D6EF1D695}" presName="bullet5a" presStyleLbl="node1" presStyleIdx="0" presStyleCnt="5" custLinFactX="-73788" custLinFactY="95816" custLinFactNeighborX="-100000" custLinFactNeighborY="100000"/>
      <dgm:spPr/>
    </dgm:pt>
    <dgm:pt modelId="{85105069-31DE-476E-85F8-6719FA6C9202}" type="pres">
      <dgm:prSet presAssocID="{07856473-A0CA-4BFB-BDEA-871D6EF1D695}" presName="textBox5a" presStyleLbl="revTx" presStyleIdx="0" presStyleCnt="5" custScaleX="514465" custScaleY="68929" custLinFactX="295265" custLinFactY="-100000" custLinFactNeighborX="300000" custLinFactNeighborY="-121179">
        <dgm:presLayoutVars>
          <dgm:bulletEnabled val="1"/>
        </dgm:presLayoutVars>
      </dgm:prSet>
      <dgm:spPr/>
    </dgm:pt>
    <dgm:pt modelId="{C3B3A741-E428-4FCB-8A8F-468C5EB260AB}" type="pres">
      <dgm:prSet presAssocID="{9341D710-EB0E-48E3-9FA6-FD550ED7AEEE}" presName="bullet5b" presStyleLbl="node1" presStyleIdx="1" presStyleCnt="5" custLinFactX="-21314" custLinFactY="13732" custLinFactNeighborX="-100000" custLinFactNeighborY="100000"/>
      <dgm:spPr/>
    </dgm:pt>
    <dgm:pt modelId="{21531A1B-0802-43D2-A026-401DB2E5AF6E}" type="pres">
      <dgm:prSet presAssocID="{9341D710-EB0E-48E3-9FA6-FD550ED7AEEE}" presName="textBox5b" presStyleLbl="revTx" presStyleIdx="1" presStyleCnt="5" custScaleX="627388" custScaleY="38503" custLinFactX="100000" custLinFactNeighborX="155327" custLinFactNeighborY="-30456">
        <dgm:presLayoutVars>
          <dgm:bulletEnabled val="1"/>
        </dgm:presLayoutVars>
      </dgm:prSet>
      <dgm:spPr/>
    </dgm:pt>
    <dgm:pt modelId="{9EC4E1A3-0233-45BB-A7A8-73E221BB11B5}" type="pres">
      <dgm:prSet presAssocID="{B2550120-C463-49F7-87F7-0B230FFAAF9F}" presName="bullet5c" presStyleLbl="node1" presStyleIdx="2" presStyleCnt="5" custLinFactNeighborX="-44495" custLinFactNeighborY="19770"/>
      <dgm:spPr/>
    </dgm:pt>
    <dgm:pt modelId="{04AE9583-90ED-4C1A-9612-2A84442054F8}" type="pres">
      <dgm:prSet presAssocID="{B2550120-C463-49F7-87F7-0B230FFAAF9F}" presName="textBox5c" presStyleLbl="revTx" presStyleIdx="2" presStyleCnt="5" custScaleX="449312" custScaleY="27342" custLinFactX="76025" custLinFactNeighborX="100000" custLinFactNeighborY="-42015">
        <dgm:presLayoutVars>
          <dgm:bulletEnabled val="1"/>
        </dgm:presLayoutVars>
      </dgm:prSet>
      <dgm:spPr/>
    </dgm:pt>
    <dgm:pt modelId="{ECD79C78-2D2D-424F-8F42-BBB61D85DBEE}" type="pres">
      <dgm:prSet presAssocID="{F0F2A511-4C6B-4EC5-B633-59289B627717}" presName="bullet5d" presStyleLbl="node1" presStyleIdx="3" presStyleCnt="5" custLinFactNeighborX="-41824" custLinFactNeighborY="-22012"/>
      <dgm:spPr/>
    </dgm:pt>
    <dgm:pt modelId="{15CE0A68-B7F8-47C6-97ED-2E054C8116DE}" type="pres">
      <dgm:prSet presAssocID="{F0F2A511-4C6B-4EC5-B633-59289B627717}" presName="textBox5d" presStyleLbl="revTx" presStyleIdx="3" presStyleCnt="5">
        <dgm:presLayoutVars>
          <dgm:bulletEnabled val="1"/>
        </dgm:presLayoutVars>
      </dgm:prSet>
      <dgm:spPr/>
    </dgm:pt>
    <dgm:pt modelId="{E452513F-6EF1-4100-AE6E-1106F68ADC92}" type="pres">
      <dgm:prSet presAssocID="{03F9B252-3932-4D47-872F-8866E58A33F8}" presName="bullet5e" presStyleLbl="node1" presStyleIdx="4" presStyleCnt="5" custScaleX="76278" custScaleY="79270" custLinFactX="-100000" custLinFactNeighborX="-185047" custLinFactNeighborY="35405"/>
      <dgm:spPr/>
    </dgm:pt>
    <dgm:pt modelId="{DB487736-16DF-42F9-B855-CBDD3807680D}" type="pres">
      <dgm:prSet presAssocID="{03F9B252-3932-4D47-872F-8866E58A33F8}" presName="textBox5e" presStyleLbl="revTx" presStyleIdx="4" presStyleCnt="5" custScaleX="590228" custScaleY="18112" custLinFactX="-26830" custLinFactNeighborX="-100000" custLinFactNeighborY="31598">
        <dgm:presLayoutVars>
          <dgm:bulletEnabled val="1"/>
        </dgm:presLayoutVars>
      </dgm:prSet>
      <dgm:spPr/>
    </dgm:pt>
  </dgm:ptLst>
  <dgm:cxnLst>
    <dgm:cxn modelId="{18B8F20C-C164-4030-AFDD-A49F47C0D518}" type="presOf" srcId="{F0F2A511-4C6B-4EC5-B633-59289B627717}" destId="{15CE0A68-B7F8-47C6-97ED-2E054C8116DE}" srcOrd="0" destOrd="0" presId="urn:microsoft.com/office/officeart/2005/8/layout/arrow2"/>
    <dgm:cxn modelId="{176CDF1E-89C1-4B80-A722-7D3887CF5C75}" type="presOf" srcId="{03F9B252-3932-4D47-872F-8866E58A33F8}" destId="{DB487736-16DF-42F9-B855-CBDD3807680D}" srcOrd="0" destOrd="0" presId="urn:microsoft.com/office/officeart/2005/8/layout/arrow2"/>
    <dgm:cxn modelId="{99DE1422-89CF-4D5D-86D2-08BB67B3A451}" srcId="{4165153B-7DFC-41B7-B2AB-5D36E861DEEA}" destId="{03F9B252-3932-4D47-872F-8866E58A33F8}" srcOrd="4" destOrd="0" parTransId="{4FEFD516-AB4D-4946-9C49-559FFBAB6658}" sibTransId="{FA7BDBB0-9DC7-46B6-B77A-D5FD5DEDBE00}"/>
    <dgm:cxn modelId="{5C39EF2B-1BE2-47DA-812D-3EC07929BA3B}" type="presOf" srcId="{07856473-A0CA-4BFB-BDEA-871D6EF1D695}" destId="{85105069-31DE-476E-85F8-6719FA6C9202}" srcOrd="0" destOrd="0" presId="urn:microsoft.com/office/officeart/2005/8/layout/arrow2"/>
    <dgm:cxn modelId="{472A1C38-4251-4CDD-AFAE-201586A99102}" srcId="{4165153B-7DFC-41B7-B2AB-5D36E861DEEA}" destId="{07856473-A0CA-4BFB-BDEA-871D6EF1D695}" srcOrd="0" destOrd="0" parTransId="{783E6C0F-7F85-41AD-93E1-26461CFA9A2D}" sibTransId="{6688EB5B-7D4A-4B3E-9E20-A70D3EE9B035}"/>
    <dgm:cxn modelId="{EDBFD438-7E03-436E-B137-00E18B39C8B6}" srcId="{4165153B-7DFC-41B7-B2AB-5D36E861DEEA}" destId="{B2550120-C463-49F7-87F7-0B230FFAAF9F}" srcOrd="2" destOrd="0" parTransId="{B0177F39-55D9-4542-97BA-098ADB546A70}" sibTransId="{065F971E-8163-4036-90FB-85E21360F811}"/>
    <dgm:cxn modelId="{C23B5485-673E-482A-90D3-82D1A19D54B5}" srcId="{4165153B-7DFC-41B7-B2AB-5D36E861DEEA}" destId="{9341D710-EB0E-48E3-9FA6-FD550ED7AEEE}" srcOrd="1" destOrd="0" parTransId="{50D2F1FF-EB52-436E-8EE8-D3B396D6E9CB}" sibTransId="{9A8C7096-E793-4CD3-87E8-B1681E60C507}"/>
    <dgm:cxn modelId="{D10BB88F-D1D5-41EF-8DB9-5E9BE7A24F3A}" type="presOf" srcId="{9341D710-EB0E-48E3-9FA6-FD550ED7AEEE}" destId="{21531A1B-0802-43D2-A026-401DB2E5AF6E}" srcOrd="0" destOrd="0" presId="urn:microsoft.com/office/officeart/2005/8/layout/arrow2"/>
    <dgm:cxn modelId="{0195049B-F429-4C0D-A2F8-6A483590F33F}" type="presOf" srcId="{B2550120-C463-49F7-87F7-0B230FFAAF9F}" destId="{04AE9583-90ED-4C1A-9612-2A84442054F8}" srcOrd="0" destOrd="0" presId="urn:microsoft.com/office/officeart/2005/8/layout/arrow2"/>
    <dgm:cxn modelId="{09069AB2-4536-49E8-B635-8A17A704FC6B}" srcId="{4165153B-7DFC-41B7-B2AB-5D36E861DEEA}" destId="{F0F2A511-4C6B-4EC5-B633-59289B627717}" srcOrd="3" destOrd="0" parTransId="{D5B3C781-9634-4F2A-BA5A-86A78A350079}" sibTransId="{61DA1640-1654-48F4-9B1C-6339FCB0C9F1}"/>
    <dgm:cxn modelId="{134FF3EA-76DD-4158-9FD5-1C6595BDC1C1}" type="presOf" srcId="{4165153B-7DFC-41B7-B2AB-5D36E861DEEA}" destId="{6DE79E6A-DF12-4D2A-8D07-667421C22239}" srcOrd="0" destOrd="0" presId="urn:microsoft.com/office/officeart/2005/8/layout/arrow2"/>
    <dgm:cxn modelId="{FCF9C6BB-D7E2-4BB3-ABB9-5A858CC6617E}" type="presParOf" srcId="{6DE79E6A-DF12-4D2A-8D07-667421C22239}" destId="{F0C80CD1-6C97-4BC4-AEB9-F30DFB816A45}" srcOrd="0" destOrd="0" presId="urn:microsoft.com/office/officeart/2005/8/layout/arrow2"/>
    <dgm:cxn modelId="{9B46FB6B-5617-4605-A0A3-603641029121}" type="presParOf" srcId="{6DE79E6A-DF12-4D2A-8D07-667421C22239}" destId="{7DCF8241-0439-492C-A3DA-E624FDDB0121}" srcOrd="1" destOrd="0" presId="urn:microsoft.com/office/officeart/2005/8/layout/arrow2"/>
    <dgm:cxn modelId="{8F879DC8-B06B-4044-86D8-41DD77862E47}" type="presParOf" srcId="{7DCF8241-0439-492C-A3DA-E624FDDB0121}" destId="{6AC024FE-FD75-4CD5-85E1-8A98CC04F083}" srcOrd="0" destOrd="0" presId="urn:microsoft.com/office/officeart/2005/8/layout/arrow2"/>
    <dgm:cxn modelId="{9AEAC38E-D327-4038-B9D1-ED0700E0974B}" type="presParOf" srcId="{7DCF8241-0439-492C-A3DA-E624FDDB0121}" destId="{85105069-31DE-476E-85F8-6719FA6C9202}" srcOrd="1" destOrd="0" presId="urn:microsoft.com/office/officeart/2005/8/layout/arrow2"/>
    <dgm:cxn modelId="{0070C456-F372-41DC-AE3D-27BB9F9F73D2}" type="presParOf" srcId="{7DCF8241-0439-492C-A3DA-E624FDDB0121}" destId="{C3B3A741-E428-4FCB-8A8F-468C5EB260AB}" srcOrd="2" destOrd="0" presId="urn:microsoft.com/office/officeart/2005/8/layout/arrow2"/>
    <dgm:cxn modelId="{2E9926EE-98EA-4221-BE25-223BA3998AE6}" type="presParOf" srcId="{7DCF8241-0439-492C-A3DA-E624FDDB0121}" destId="{21531A1B-0802-43D2-A026-401DB2E5AF6E}" srcOrd="3" destOrd="0" presId="urn:microsoft.com/office/officeart/2005/8/layout/arrow2"/>
    <dgm:cxn modelId="{2359C95B-2461-440E-AF13-51F1F6897190}" type="presParOf" srcId="{7DCF8241-0439-492C-A3DA-E624FDDB0121}" destId="{9EC4E1A3-0233-45BB-A7A8-73E221BB11B5}" srcOrd="4" destOrd="0" presId="urn:microsoft.com/office/officeart/2005/8/layout/arrow2"/>
    <dgm:cxn modelId="{A03F22E0-EF93-429F-927D-27098A2E8EAF}" type="presParOf" srcId="{7DCF8241-0439-492C-A3DA-E624FDDB0121}" destId="{04AE9583-90ED-4C1A-9612-2A84442054F8}" srcOrd="5" destOrd="0" presId="urn:microsoft.com/office/officeart/2005/8/layout/arrow2"/>
    <dgm:cxn modelId="{AD0E55F2-241C-4A3D-B6AF-D22494735927}" type="presParOf" srcId="{7DCF8241-0439-492C-A3DA-E624FDDB0121}" destId="{ECD79C78-2D2D-424F-8F42-BBB61D85DBEE}" srcOrd="6" destOrd="0" presId="urn:microsoft.com/office/officeart/2005/8/layout/arrow2"/>
    <dgm:cxn modelId="{72C30AB0-A7A5-4ECE-AF07-0B5EFC964B86}" type="presParOf" srcId="{7DCF8241-0439-492C-A3DA-E624FDDB0121}" destId="{15CE0A68-B7F8-47C6-97ED-2E054C8116DE}" srcOrd="7" destOrd="0" presId="urn:microsoft.com/office/officeart/2005/8/layout/arrow2"/>
    <dgm:cxn modelId="{CA26618F-94A8-4AB6-BE52-985CCBB27131}" type="presParOf" srcId="{7DCF8241-0439-492C-A3DA-E624FDDB0121}" destId="{E452513F-6EF1-4100-AE6E-1106F68ADC92}" srcOrd="8" destOrd="0" presId="urn:microsoft.com/office/officeart/2005/8/layout/arrow2"/>
    <dgm:cxn modelId="{C6D097FC-57E7-4B0D-9F9B-19967F11B92D}" type="presParOf" srcId="{7DCF8241-0439-492C-A3DA-E624FDDB0121}" destId="{DB487736-16DF-42F9-B855-CBDD3807680D}"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CD1CAD-F07E-41C5-A43A-4E3C0A39E0F5}">
      <dsp:nvSpPr>
        <dsp:cNvPr id="0" name=""/>
        <dsp:cNvSpPr/>
      </dsp:nvSpPr>
      <dsp:spPr>
        <a:xfrm>
          <a:off x="0" y="215831"/>
          <a:ext cx="2326673" cy="397662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800100">
            <a:lnSpc>
              <a:spcPct val="90000"/>
            </a:lnSpc>
            <a:spcBef>
              <a:spcPct val="0"/>
            </a:spcBef>
            <a:spcAft>
              <a:spcPct val="35000"/>
            </a:spcAft>
            <a:buNone/>
          </a:pPr>
          <a:r>
            <a:rPr lang="fi-FI" sz="1800" kern="1200" dirty="0"/>
            <a:t>Ohjelmatoimisto-yrittäjä:</a:t>
          </a:r>
        </a:p>
        <a:p>
          <a:pPr marL="0" lvl="0" indent="0" algn="ctr" defTabSz="800100">
            <a:lnSpc>
              <a:spcPct val="90000"/>
            </a:lnSpc>
            <a:spcBef>
              <a:spcPct val="0"/>
            </a:spcBef>
            <a:spcAft>
              <a:spcPct val="35000"/>
            </a:spcAft>
            <a:buNone/>
          </a:pPr>
          <a:r>
            <a:rPr lang="fi-FI" sz="1800" kern="1200" dirty="0"/>
            <a:t> </a:t>
          </a:r>
          <a:r>
            <a:rPr lang="fi-FI" sz="1800" i="1" kern="1200" dirty="0"/>
            <a:t>”Koulutuksen antama laaja alan ymmärrys on kaikkein tärkein.</a:t>
          </a:r>
        </a:p>
        <a:p>
          <a:pPr marL="0" lvl="0" indent="0" algn="ctr" defTabSz="800100">
            <a:lnSpc>
              <a:spcPct val="90000"/>
            </a:lnSpc>
            <a:spcBef>
              <a:spcPct val="0"/>
            </a:spcBef>
            <a:spcAft>
              <a:spcPct val="35000"/>
            </a:spcAft>
            <a:buNone/>
          </a:pPr>
          <a:r>
            <a:rPr lang="fi-FI" sz="1800" i="1" kern="1200" dirty="0"/>
            <a:t> Taloudenhallinnan ja markkinoinnin perusteet kulkevat aina mukana.”</a:t>
          </a:r>
          <a:endParaRPr lang="en-US" sz="1800" kern="1200" dirty="0"/>
        </a:p>
      </dsp:txBody>
      <dsp:txXfrm>
        <a:off x="0" y="215831"/>
        <a:ext cx="2326673" cy="3976629"/>
      </dsp:txXfrm>
    </dsp:sp>
    <dsp:sp modelId="{4580563A-A03A-44EC-814F-F10317881E9D}">
      <dsp:nvSpPr>
        <dsp:cNvPr id="0" name=""/>
        <dsp:cNvSpPr/>
      </dsp:nvSpPr>
      <dsp:spPr>
        <a:xfrm>
          <a:off x="2367152" y="2110125"/>
          <a:ext cx="349000" cy="243000"/>
        </a:xfrm>
        <a:prstGeom prst="rightArrow">
          <a:avLst>
            <a:gd name="adj1" fmla="val 50000"/>
            <a:gd name="adj2" fmla="val 5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E1E86A-E546-4464-BC21-C0A654281B99}">
      <dsp:nvSpPr>
        <dsp:cNvPr id="0" name=""/>
        <dsp:cNvSpPr/>
      </dsp:nvSpPr>
      <dsp:spPr>
        <a:xfrm>
          <a:off x="2751788" y="243310"/>
          <a:ext cx="2326673" cy="397662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711200">
            <a:lnSpc>
              <a:spcPct val="90000"/>
            </a:lnSpc>
            <a:spcBef>
              <a:spcPct val="0"/>
            </a:spcBef>
            <a:spcAft>
              <a:spcPct val="35000"/>
            </a:spcAft>
            <a:buNone/>
          </a:pPr>
          <a:r>
            <a:rPr lang="fi-FI" sz="1600" kern="1200" dirty="0"/>
            <a:t>Nuorisokotiohjaaja ja ravintola-alan keikkatyöt: </a:t>
          </a:r>
          <a:r>
            <a:rPr lang="fi-FI" sz="1600" i="1" kern="1200" dirty="0"/>
            <a:t>”Hygieniapassia tarvitaan, kun usein ohjaan keittiöhommia, teen ruokaa tai kokkailen nuorten kanssa. Tietynlainen johtamistaito on kehittynyt opintojen puitteissa. Ravintolakeikoissa tutkintoani arvostetaan todella paljon ja alalla on helppo työllistyä.”</a:t>
          </a:r>
          <a:endParaRPr lang="en-US" sz="1600" kern="1200" dirty="0"/>
        </a:p>
      </dsp:txBody>
      <dsp:txXfrm>
        <a:off x="2751788" y="243310"/>
        <a:ext cx="2326673" cy="3976629"/>
      </dsp:txXfrm>
    </dsp:sp>
    <dsp:sp modelId="{3E7FD205-EA1D-44F6-8406-BA6BEDA3F803}">
      <dsp:nvSpPr>
        <dsp:cNvPr id="0" name=""/>
        <dsp:cNvSpPr/>
      </dsp:nvSpPr>
      <dsp:spPr>
        <a:xfrm>
          <a:off x="5114097" y="2110125"/>
          <a:ext cx="349000" cy="243000"/>
        </a:xfrm>
        <a:prstGeom prst="rightArrow">
          <a:avLst>
            <a:gd name="adj1" fmla="val 50000"/>
            <a:gd name="adj2" fmla="val 5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39E875-DA6C-4C89-BE49-5F1506881541}">
      <dsp:nvSpPr>
        <dsp:cNvPr id="0" name=""/>
        <dsp:cNvSpPr/>
      </dsp:nvSpPr>
      <dsp:spPr>
        <a:xfrm>
          <a:off x="5498733" y="243310"/>
          <a:ext cx="2326673" cy="397662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800100">
            <a:lnSpc>
              <a:spcPct val="90000"/>
            </a:lnSpc>
            <a:spcBef>
              <a:spcPct val="0"/>
            </a:spcBef>
            <a:spcAft>
              <a:spcPct val="35000"/>
            </a:spcAft>
            <a:buNone/>
          </a:pPr>
          <a:r>
            <a:rPr lang="fi-FI" sz="1800" kern="1200" dirty="0"/>
            <a:t>Yrittäjä musiikkialalla: </a:t>
          </a:r>
        </a:p>
        <a:p>
          <a:pPr marL="0" lvl="0" indent="0" algn="ctr" defTabSz="800100">
            <a:lnSpc>
              <a:spcPct val="90000"/>
            </a:lnSpc>
            <a:spcBef>
              <a:spcPct val="0"/>
            </a:spcBef>
            <a:spcAft>
              <a:spcPct val="35000"/>
            </a:spcAft>
            <a:buNone/>
          </a:pPr>
          <a:r>
            <a:rPr lang="fi-FI" sz="1800" i="1" kern="1200" dirty="0"/>
            <a:t>”Laaja kontaktiverkosto ravintola-alan toimijoihin ja ymmärrys alan ansaintalogiikasta auttavat paljon nykyisessä työssäni.”</a:t>
          </a:r>
          <a:endParaRPr lang="en-US" sz="1800" kern="1200" dirty="0"/>
        </a:p>
      </dsp:txBody>
      <dsp:txXfrm>
        <a:off x="5498733" y="243310"/>
        <a:ext cx="2326673" cy="3976629"/>
      </dsp:txXfrm>
    </dsp:sp>
    <dsp:sp modelId="{D7E73CBA-D91B-4322-9EE0-E715C4B3F0EF}">
      <dsp:nvSpPr>
        <dsp:cNvPr id="0" name=""/>
        <dsp:cNvSpPr/>
      </dsp:nvSpPr>
      <dsp:spPr>
        <a:xfrm>
          <a:off x="7861041" y="2110125"/>
          <a:ext cx="349000" cy="243000"/>
        </a:xfrm>
        <a:prstGeom prst="rightArrow">
          <a:avLst>
            <a:gd name="adj1" fmla="val 50000"/>
            <a:gd name="adj2" fmla="val 5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F5C8A0-4353-4FC4-B07B-755363011056}">
      <dsp:nvSpPr>
        <dsp:cNvPr id="0" name=""/>
        <dsp:cNvSpPr/>
      </dsp:nvSpPr>
      <dsp:spPr>
        <a:xfrm>
          <a:off x="8203108" y="215831"/>
          <a:ext cx="2326673" cy="397662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800100">
            <a:lnSpc>
              <a:spcPct val="90000"/>
            </a:lnSpc>
            <a:spcBef>
              <a:spcPct val="0"/>
            </a:spcBef>
            <a:spcAft>
              <a:spcPct val="35000"/>
            </a:spcAft>
            <a:buNone/>
          </a:pPr>
          <a:r>
            <a:rPr lang="fi-FI" sz="1800" kern="1200" dirty="0"/>
            <a:t>Ravintolakokki: </a:t>
          </a:r>
        </a:p>
        <a:p>
          <a:pPr marL="0" lvl="0" indent="0" algn="ctr" defTabSz="800100">
            <a:lnSpc>
              <a:spcPct val="90000"/>
            </a:lnSpc>
            <a:spcBef>
              <a:spcPct val="0"/>
            </a:spcBef>
            <a:spcAft>
              <a:spcPct val="35000"/>
            </a:spcAft>
            <a:buNone/>
          </a:pPr>
          <a:r>
            <a:rPr lang="fi-FI" sz="1800" i="1" kern="1200" dirty="0"/>
            <a:t>” Vaikuttaa omaan suhtautumiseen työhön sekä yritykseen. </a:t>
          </a:r>
        </a:p>
        <a:p>
          <a:pPr marL="0" lvl="0" indent="0" algn="ctr" defTabSz="800100">
            <a:lnSpc>
              <a:spcPct val="90000"/>
            </a:lnSpc>
            <a:spcBef>
              <a:spcPct val="0"/>
            </a:spcBef>
            <a:spcAft>
              <a:spcPct val="35000"/>
            </a:spcAft>
            <a:buNone/>
          </a:pPr>
          <a:r>
            <a:rPr lang="fi-FI" sz="1800" i="1" kern="1200" dirty="0"/>
            <a:t>Toimin enemmän firman näkemyksiä ja etuja arvostaen.”</a:t>
          </a:r>
          <a:endParaRPr lang="en-US" sz="1800" kern="1200" dirty="0"/>
        </a:p>
      </dsp:txBody>
      <dsp:txXfrm>
        <a:off x="8203108" y="215831"/>
        <a:ext cx="2326673" cy="39766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AC7EAE-744E-4BBE-984E-1C65C5BFD7A3}">
      <dsp:nvSpPr>
        <dsp:cNvPr id="0" name=""/>
        <dsp:cNvSpPr/>
      </dsp:nvSpPr>
      <dsp:spPr>
        <a:xfrm>
          <a:off x="4191001" y="-117413"/>
          <a:ext cx="2065266" cy="1185834"/>
        </a:xfrm>
        <a:prstGeom prst="roundRect">
          <a:avLst/>
        </a:prstGeom>
        <a:solidFill>
          <a:schemeClr val="accent1">
            <a:hueOff val="0"/>
            <a:satOff val="0"/>
            <a:lumOff val="0"/>
            <a:alphaOff val="0"/>
          </a:schemeClr>
        </a:solidFill>
        <a:ln w="1270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kern="1200" dirty="0"/>
            <a:t>Työajat (kausiluonteisuus, pätkätyöt, vuorotyö)</a:t>
          </a:r>
        </a:p>
      </dsp:txBody>
      <dsp:txXfrm>
        <a:off x="4248889" y="-59525"/>
        <a:ext cx="1949490" cy="1070058"/>
      </dsp:txXfrm>
    </dsp:sp>
    <dsp:sp modelId="{63653CA4-364E-4BCF-AAAD-BF5EABCD3E9B}">
      <dsp:nvSpPr>
        <dsp:cNvPr id="0" name=""/>
        <dsp:cNvSpPr/>
      </dsp:nvSpPr>
      <dsp:spPr>
        <a:xfrm>
          <a:off x="3495870" y="475503"/>
          <a:ext cx="3455527" cy="3455527"/>
        </a:xfrm>
        <a:custGeom>
          <a:avLst/>
          <a:gdLst/>
          <a:ahLst/>
          <a:cxnLst/>
          <a:rect l="0" t="0" r="0" b="0"/>
          <a:pathLst>
            <a:path>
              <a:moveTo>
                <a:pt x="2765031" y="346009"/>
              </a:moveTo>
              <a:arcTo wR="1727763" hR="1727763" stAng="18413709" swAng="1134006"/>
            </a:path>
          </a:pathLst>
        </a:custGeom>
        <a:noFill/>
        <a:ln w="635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1">
          <a:scrgbClr r="0" g="0" b="0"/>
        </a:lnRef>
        <a:fillRef idx="0">
          <a:scrgbClr r="0" g="0" b="0"/>
        </a:fillRef>
        <a:effectRef idx="0">
          <a:scrgbClr r="0" g="0" b="0"/>
        </a:effectRef>
        <a:fontRef idx="minor"/>
      </dsp:style>
    </dsp:sp>
    <dsp:sp modelId="{CAF5CC51-843C-46CD-A9CA-6D1FACC0AD15}">
      <dsp:nvSpPr>
        <dsp:cNvPr id="0" name=""/>
        <dsp:cNvSpPr/>
      </dsp:nvSpPr>
      <dsp:spPr>
        <a:xfrm>
          <a:off x="6201350" y="1236794"/>
          <a:ext cx="1330969" cy="865130"/>
        </a:xfrm>
        <a:prstGeom prst="roundRect">
          <a:avLst/>
        </a:prstGeom>
        <a:solidFill>
          <a:schemeClr val="accent1">
            <a:hueOff val="0"/>
            <a:satOff val="0"/>
            <a:lumOff val="0"/>
            <a:alphaOff val="0"/>
          </a:schemeClr>
        </a:solidFill>
        <a:ln w="1270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kern="1200" dirty="0"/>
            <a:t>Palkkaus</a:t>
          </a:r>
        </a:p>
      </dsp:txBody>
      <dsp:txXfrm>
        <a:off x="6243582" y="1279026"/>
        <a:ext cx="1246505" cy="780666"/>
      </dsp:txXfrm>
    </dsp:sp>
    <dsp:sp modelId="{BFDA15D4-3C85-47DB-9442-EFC9C85D7C36}">
      <dsp:nvSpPr>
        <dsp:cNvPr id="0" name=""/>
        <dsp:cNvSpPr/>
      </dsp:nvSpPr>
      <dsp:spPr>
        <a:xfrm>
          <a:off x="3496535" y="486248"/>
          <a:ext cx="3455527" cy="3455527"/>
        </a:xfrm>
        <a:custGeom>
          <a:avLst/>
          <a:gdLst/>
          <a:ahLst/>
          <a:cxnLst/>
          <a:rect l="0" t="0" r="0" b="0"/>
          <a:pathLst>
            <a:path>
              <a:moveTo>
                <a:pt x="3452249" y="1621375"/>
              </a:moveTo>
              <a:arcTo wR="1727763" hR="1727763" stAng="21388183" swAng="1118730"/>
            </a:path>
          </a:pathLst>
        </a:custGeom>
        <a:noFill/>
        <a:ln w="635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1">
          <a:scrgbClr r="0" g="0" b="0"/>
        </a:lnRef>
        <a:fillRef idx="0">
          <a:scrgbClr r="0" g="0" b="0"/>
        </a:fillRef>
        <a:effectRef idx="0">
          <a:scrgbClr r="0" g="0" b="0"/>
        </a:effectRef>
        <a:fontRef idx="minor"/>
      </dsp:style>
    </dsp:sp>
    <dsp:sp modelId="{727E96E8-CE94-444B-A1C2-6F4B8E1B4E80}">
      <dsp:nvSpPr>
        <dsp:cNvPr id="0" name=""/>
        <dsp:cNvSpPr/>
      </dsp:nvSpPr>
      <dsp:spPr>
        <a:xfrm>
          <a:off x="5768278" y="2670056"/>
          <a:ext cx="1687204" cy="1135310"/>
        </a:xfrm>
        <a:prstGeom prst="roundRect">
          <a:avLst/>
        </a:prstGeom>
        <a:solidFill>
          <a:schemeClr val="accent1">
            <a:hueOff val="0"/>
            <a:satOff val="0"/>
            <a:lumOff val="0"/>
            <a:alphaOff val="0"/>
          </a:schemeClr>
        </a:solidFill>
        <a:ln w="1270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kern="1200" dirty="0"/>
            <a:t>Fyysinen jaksaminen (työajat, työtehtävät)</a:t>
          </a:r>
        </a:p>
      </dsp:txBody>
      <dsp:txXfrm>
        <a:off x="5823699" y="2725477"/>
        <a:ext cx="1576362" cy="1024468"/>
      </dsp:txXfrm>
    </dsp:sp>
    <dsp:sp modelId="{CFAD2891-CFA4-4EFD-9D57-20A26B4C73BD}">
      <dsp:nvSpPr>
        <dsp:cNvPr id="0" name=""/>
        <dsp:cNvSpPr/>
      </dsp:nvSpPr>
      <dsp:spPr>
        <a:xfrm>
          <a:off x="3502202" y="476709"/>
          <a:ext cx="3455527" cy="3455527"/>
        </a:xfrm>
        <a:custGeom>
          <a:avLst/>
          <a:gdLst/>
          <a:ahLst/>
          <a:cxnLst/>
          <a:rect l="0" t="0" r="0" b="0"/>
          <a:pathLst>
            <a:path>
              <a:moveTo>
                <a:pt x="2368517" y="3332321"/>
              </a:moveTo>
              <a:arcTo wR="1727763" hR="1727763" stAng="4093891" swAng="1940066"/>
            </a:path>
          </a:pathLst>
        </a:custGeom>
        <a:noFill/>
        <a:ln w="635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1">
          <a:scrgbClr r="0" g="0" b="0"/>
        </a:lnRef>
        <a:fillRef idx="0">
          <a:scrgbClr r="0" g="0" b="0"/>
        </a:fillRef>
        <a:effectRef idx="0">
          <a:scrgbClr r="0" g="0" b="0"/>
        </a:effectRef>
        <a:fontRef idx="minor"/>
      </dsp:style>
    </dsp:sp>
    <dsp:sp modelId="{47E1BB2F-CDDE-4EF4-BE53-8C54A38F5420}">
      <dsp:nvSpPr>
        <dsp:cNvPr id="0" name=""/>
        <dsp:cNvSpPr/>
      </dsp:nvSpPr>
      <dsp:spPr>
        <a:xfrm>
          <a:off x="3512648" y="3188620"/>
          <a:ext cx="1390863" cy="824875"/>
        </a:xfrm>
        <a:prstGeom prst="roundRect">
          <a:avLst/>
        </a:prstGeom>
        <a:solidFill>
          <a:schemeClr val="accent1">
            <a:hueOff val="0"/>
            <a:satOff val="0"/>
            <a:lumOff val="0"/>
            <a:alphaOff val="0"/>
          </a:schemeClr>
        </a:solidFill>
        <a:ln w="1270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kern="1200" dirty="0"/>
            <a:t>Tulostavoitteet</a:t>
          </a:r>
        </a:p>
      </dsp:txBody>
      <dsp:txXfrm>
        <a:off x="3552915" y="3228887"/>
        <a:ext cx="1310329" cy="744341"/>
      </dsp:txXfrm>
    </dsp:sp>
    <dsp:sp modelId="{335FCFD9-AAF7-425B-A677-E2926F123C05}">
      <dsp:nvSpPr>
        <dsp:cNvPr id="0" name=""/>
        <dsp:cNvSpPr/>
      </dsp:nvSpPr>
      <dsp:spPr>
        <a:xfrm>
          <a:off x="2729686" y="-138732"/>
          <a:ext cx="3455527" cy="3455527"/>
        </a:xfrm>
        <a:custGeom>
          <a:avLst/>
          <a:gdLst/>
          <a:ahLst/>
          <a:cxnLst/>
          <a:rect l="0" t="0" r="0" b="0"/>
          <a:pathLst>
            <a:path>
              <a:moveTo>
                <a:pt x="1067478" y="3324382"/>
              </a:moveTo>
              <a:arcTo wR="1727763" hR="1727763" stAng="6748059" swAng="1537224"/>
            </a:path>
          </a:pathLst>
        </a:custGeom>
        <a:noFill/>
        <a:ln w="635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1">
          <a:scrgbClr r="0" g="0" b="0"/>
        </a:lnRef>
        <a:fillRef idx="0">
          <a:scrgbClr r="0" g="0" b="0"/>
        </a:fillRef>
        <a:effectRef idx="0">
          <a:scrgbClr r="0" g="0" b="0"/>
        </a:effectRef>
        <a:fontRef idx="minor"/>
      </dsp:style>
    </dsp:sp>
    <dsp:sp modelId="{438C423D-4A39-4265-B846-68A29BF0DC23}">
      <dsp:nvSpPr>
        <dsp:cNvPr id="0" name=""/>
        <dsp:cNvSpPr/>
      </dsp:nvSpPr>
      <dsp:spPr>
        <a:xfrm>
          <a:off x="2044420" y="1578850"/>
          <a:ext cx="2108708" cy="1158478"/>
        </a:xfrm>
        <a:prstGeom prst="roundRect">
          <a:avLst/>
        </a:prstGeom>
        <a:solidFill>
          <a:schemeClr val="accent1">
            <a:hueOff val="0"/>
            <a:satOff val="0"/>
            <a:lumOff val="0"/>
            <a:alphaOff val="0"/>
          </a:schemeClr>
        </a:solidFill>
        <a:ln w="1270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kern="1200" dirty="0"/>
            <a:t>Henkinen jaksaminen (asiakaspalvelutyö, työn epävarmuus)</a:t>
          </a:r>
        </a:p>
      </dsp:txBody>
      <dsp:txXfrm>
        <a:off x="2100972" y="1635402"/>
        <a:ext cx="1995604" cy="1045374"/>
      </dsp:txXfrm>
    </dsp:sp>
    <dsp:sp modelId="{698FD498-61F1-42CD-A9D0-0FD859308B01}">
      <dsp:nvSpPr>
        <dsp:cNvPr id="0" name=""/>
        <dsp:cNvSpPr/>
      </dsp:nvSpPr>
      <dsp:spPr>
        <a:xfrm>
          <a:off x="2939085" y="751227"/>
          <a:ext cx="3455527" cy="3455527"/>
        </a:xfrm>
        <a:custGeom>
          <a:avLst/>
          <a:gdLst/>
          <a:ahLst/>
          <a:cxnLst/>
          <a:rect l="0" t="0" r="0" b="0"/>
          <a:pathLst>
            <a:path>
              <a:moveTo>
                <a:pt x="259585" y="816929"/>
              </a:moveTo>
              <a:arcTo wR="1727763" hR="1727763" stAng="12708887" swAng="2506932"/>
            </a:path>
          </a:pathLst>
        </a:custGeom>
        <a:noFill/>
        <a:ln w="635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5FAC5C-58BE-4DD4-A1A0-6EDC6A2E90EE}">
      <dsp:nvSpPr>
        <dsp:cNvPr id="0" name=""/>
        <dsp:cNvSpPr/>
      </dsp:nvSpPr>
      <dsp:spPr>
        <a:xfrm>
          <a:off x="1227" y="213139"/>
          <a:ext cx="4309690" cy="27366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3ADB25-6E45-493C-B3DF-5BE86367718A}">
      <dsp:nvSpPr>
        <dsp:cNvPr id="0" name=""/>
        <dsp:cNvSpPr/>
      </dsp:nvSpPr>
      <dsp:spPr>
        <a:xfrm>
          <a:off x="480082" y="668051"/>
          <a:ext cx="4309690" cy="27366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i-FI" sz="2400" kern="1200" dirty="0"/>
            <a:t>”Mitä laaja-alaisempi on restonomin näkemys alasta, sitä paremmat mahdollisuudet hänellä on työllistyä täysaikaisesti.”              </a:t>
          </a:r>
          <a:r>
            <a:rPr lang="fi-FI" sz="1600" kern="1200" dirty="0"/>
            <a:t>/ Haastateltava 1</a:t>
          </a:r>
          <a:endParaRPr lang="en-US" sz="1600" kern="1200" dirty="0"/>
        </a:p>
      </dsp:txBody>
      <dsp:txXfrm>
        <a:off x="560236" y="748205"/>
        <a:ext cx="4149382" cy="2576345"/>
      </dsp:txXfrm>
    </dsp:sp>
    <dsp:sp modelId="{EA7AD17C-D745-4F73-A1B6-16F668DEF583}">
      <dsp:nvSpPr>
        <dsp:cNvPr id="0" name=""/>
        <dsp:cNvSpPr/>
      </dsp:nvSpPr>
      <dsp:spPr>
        <a:xfrm>
          <a:off x="5268627" y="213139"/>
          <a:ext cx="4309690" cy="27366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35257D-C457-420F-9B82-9F6D70C0BB46}">
      <dsp:nvSpPr>
        <dsp:cNvPr id="0" name=""/>
        <dsp:cNvSpPr/>
      </dsp:nvSpPr>
      <dsp:spPr>
        <a:xfrm>
          <a:off x="5747481" y="668051"/>
          <a:ext cx="4309690" cy="27366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i-FI" sz="2400" kern="1200" dirty="0"/>
            <a:t>”Parhaimmillaan työ on kuitenkin fantastista hyvän työyhteisön ja mukavien asiakkaiden parissa!” </a:t>
          </a:r>
          <a:r>
            <a:rPr lang="fi-FI" sz="1600" kern="1200" dirty="0"/>
            <a:t>/Haastateltava 3</a:t>
          </a:r>
          <a:endParaRPr lang="en-US" sz="1600" kern="1200" dirty="0"/>
        </a:p>
      </dsp:txBody>
      <dsp:txXfrm>
        <a:off x="5827635" y="748205"/>
        <a:ext cx="4149382" cy="25763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11934A-01F9-49EB-BFFE-6BAA6BD35396}">
      <dsp:nvSpPr>
        <dsp:cNvPr id="0" name=""/>
        <dsp:cNvSpPr/>
      </dsp:nvSpPr>
      <dsp:spPr>
        <a:xfrm>
          <a:off x="0" y="90"/>
          <a:ext cx="542883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AFC7B0-393B-4C04-A6E1-685010AC680A}">
      <dsp:nvSpPr>
        <dsp:cNvPr id="0" name=""/>
        <dsp:cNvSpPr/>
      </dsp:nvSpPr>
      <dsp:spPr>
        <a:xfrm>
          <a:off x="0" y="0"/>
          <a:ext cx="5428835" cy="1467437"/>
        </a:xfrm>
        <a:prstGeom prst="rect">
          <a:avLst/>
        </a:prstGeom>
        <a:noFill/>
        <a:ln>
          <a:noFill/>
        </a:ln>
        <a:effectLst>
          <a:outerShdw blurRad="50800" dist="38100" dir="8100000" algn="tr" rotWithShape="0">
            <a:prstClr val="black">
              <a:alpha val="40000"/>
            </a:prstClr>
          </a:outerShdw>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endParaRPr lang="fi-FI" sz="1800" kern="1200" dirty="0"/>
        </a:p>
        <a:p>
          <a:pPr marL="0" lvl="0" indent="0" algn="ctr" defTabSz="800100">
            <a:lnSpc>
              <a:spcPct val="90000"/>
            </a:lnSpc>
            <a:spcBef>
              <a:spcPct val="0"/>
            </a:spcBef>
            <a:spcAft>
              <a:spcPct val="35000"/>
            </a:spcAft>
            <a:buNone/>
          </a:pPr>
          <a:r>
            <a:rPr lang="fi-FI" sz="1800" kern="1200" dirty="0"/>
            <a:t>”-- työkokemusta tulisi painottaa enemmän.                       Myös yrittäjyyttä pitäisi nostaa enemmän esille.”</a:t>
          </a:r>
          <a:endParaRPr lang="en-US" sz="1800" kern="1200" dirty="0"/>
        </a:p>
      </dsp:txBody>
      <dsp:txXfrm>
        <a:off x="0" y="0"/>
        <a:ext cx="5428835" cy="1467437"/>
      </dsp:txXfrm>
    </dsp:sp>
    <dsp:sp modelId="{EC4DCB0B-8E4B-4149-9960-3FC481787CB8}">
      <dsp:nvSpPr>
        <dsp:cNvPr id="0" name=""/>
        <dsp:cNvSpPr/>
      </dsp:nvSpPr>
      <dsp:spPr>
        <a:xfrm>
          <a:off x="0" y="1467527"/>
          <a:ext cx="5428835" cy="0"/>
        </a:xfrm>
        <a:prstGeom prst="line">
          <a:avLst/>
        </a:prstGeom>
        <a:solidFill>
          <a:schemeClr val="accent2">
            <a:hueOff val="635930"/>
            <a:satOff val="-14509"/>
            <a:lumOff val="5360"/>
            <a:alphaOff val="0"/>
          </a:schemeClr>
        </a:solidFill>
        <a:ln w="12700" cap="flat" cmpd="sng" algn="ctr">
          <a:solidFill>
            <a:schemeClr val="accent2">
              <a:hueOff val="635930"/>
              <a:satOff val="-14509"/>
              <a:lumOff val="536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3312C1-FF81-4FE7-9F06-475CCF892F3C}">
      <dsp:nvSpPr>
        <dsp:cNvPr id="0" name=""/>
        <dsp:cNvSpPr/>
      </dsp:nvSpPr>
      <dsp:spPr>
        <a:xfrm>
          <a:off x="0" y="1467527"/>
          <a:ext cx="5428835" cy="1467437"/>
        </a:xfrm>
        <a:prstGeom prst="rect">
          <a:avLst/>
        </a:prstGeom>
        <a:noFill/>
        <a:ln>
          <a:noFill/>
        </a:ln>
        <a:effectLst>
          <a:outerShdw blurRad="50800" dist="38100" dir="8100000" algn="tr" rotWithShape="0">
            <a:prstClr val="black">
              <a:alpha val="40000"/>
            </a:prstClr>
          </a:outerShdw>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fi-FI" sz="1800" kern="1200" dirty="0"/>
            <a:t>”Koulutus on varmasti kehittynyt jo valtavasti siitä </a:t>
          </a:r>
          <a:r>
            <a:rPr lang="fi-FI" sz="1800" kern="1200" dirty="0" err="1"/>
            <a:t>ku</a:t>
          </a:r>
          <a:r>
            <a:rPr lang="fi-FI" sz="1800" kern="1200" dirty="0"/>
            <a:t> itse valmistuin (2008). En osaa sanoa. Ehkä lisää digitaitoja sekä sosiaalisenmedian vaikutusta markkinointiin.”</a:t>
          </a:r>
          <a:endParaRPr lang="en-US" sz="1800" kern="1200" dirty="0"/>
        </a:p>
      </dsp:txBody>
      <dsp:txXfrm>
        <a:off x="0" y="1467527"/>
        <a:ext cx="5428835" cy="1467437"/>
      </dsp:txXfrm>
    </dsp:sp>
    <dsp:sp modelId="{253FAB56-946E-4D9E-A222-40B130FAA21B}">
      <dsp:nvSpPr>
        <dsp:cNvPr id="0" name=""/>
        <dsp:cNvSpPr/>
      </dsp:nvSpPr>
      <dsp:spPr>
        <a:xfrm>
          <a:off x="0" y="2934964"/>
          <a:ext cx="5428835" cy="0"/>
        </a:xfrm>
        <a:prstGeom prst="line">
          <a:avLst/>
        </a:prstGeom>
        <a:solidFill>
          <a:schemeClr val="accent2">
            <a:hueOff val="1271860"/>
            <a:satOff val="-29019"/>
            <a:lumOff val="10719"/>
            <a:alphaOff val="0"/>
          </a:schemeClr>
        </a:solidFill>
        <a:ln w="12700" cap="flat" cmpd="sng" algn="ctr">
          <a:solidFill>
            <a:schemeClr val="accent2">
              <a:hueOff val="1271860"/>
              <a:satOff val="-29019"/>
              <a:lumOff val="1071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2307FE-8EDC-4C42-ACE2-6A22A138067B}">
      <dsp:nvSpPr>
        <dsp:cNvPr id="0" name=""/>
        <dsp:cNvSpPr/>
      </dsp:nvSpPr>
      <dsp:spPr>
        <a:xfrm>
          <a:off x="0" y="2934964"/>
          <a:ext cx="5428835" cy="1467437"/>
        </a:xfrm>
        <a:prstGeom prst="rect">
          <a:avLst/>
        </a:prstGeom>
        <a:noFill/>
        <a:ln>
          <a:noFill/>
        </a:ln>
        <a:effectLst>
          <a:outerShdw blurRad="50800" dist="38100" dir="8100000" algn="tr" rotWithShape="0">
            <a:prstClr val="black">
              <a:alpha val="40000"/>
            </a:prstClr>
          </a:outerShdw>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fi-FI" sz="1800" kern="1200" dirty="0"/>
            <a:t>”Työssäoppimisen kautta syvempien kokonaisuuksien hahmottaminen olisi tärkeää. Lisäksi näkisin, että asiantuntijapalveluita ja niiden tarvetta olisi hyvä tulevaisuudessa kehittää.”</a:t>
          </a:r>
          <a:endParaRPr lang="en-US" sz="1800" kern="1200" dirty="0"/>
        </a:p>
      </dsp:txBody>
      <dsp:txXfrm>
        <a:off x="0" y="2934964"/>
        <a:ext cx="5428835" cy="1467437"/>
      </dsp:txXfrm>
    </dsp:sp>
    <dsp:sp modelId="{B8D29618-68F4-41D3-B267-A48131B10B63}">
      <dsp:nvSpPr>
        <dsp:cNvPr id="0" name=""/>
        <dsp:cNvSpPr/>
      </dsp:nvSpPr>
      <dsp:spPr>
        <a:xfrm>
          <a:off x="0" y="4402401"/>
          <a:ext cx="5428835" cy="0"/>
        </a:xfrm>
        <a:prstGeom prst="line">
          <a:avLst/>
        </a:prstGeom>
        <a:solidFill>
          <a:schemeClr val="accent2">
            <a:hueOff val="1907789"/>
            <a:satOff val="-43528"/>
            <a:lumOff val="16079"/>
            <a:alphaOff val="0"/>
          </a:schemeClr>
        </a:solidFill>
        <a:ln w="12700" cap="flat" cmpd="sng" algn="ctr">
          <a:solidFill>
            <a:schemeClr val="accent2">
              <a:hueOff val="1907789"/>
              <a:satOff val="-43528"/>
              <a:lumOff val="1607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EB6147-26D3-4A57-B622-7D6DC95469BB}">
      <dsp:nvSpPr>
        <dsp:cNvPr id="0" name=""/>
        <dsp:cNvSpPr/>
      </dsp:nvSpPr>
      <dsp:spPr>
        <a:xfrm>
          <a:off x="0" y="4402401"/>
          <a:ext cx="5428835" cy="682637"/>
        </a:xfrm>
        <a:prstGeom prst="rect">
          <a:avLst/>
        </a:prstGeom>
        <a:noFill/>
        <a:ln>
          <a:noFill/>
        </a:ln>
        <a:effectLst>
          <a:outerShdw blurRad="50800" dist="38100" dir="8100000" algn="tr" rotWithShape="0">
            <a:prstClr val="black">
              <a:alpha val="40000"/>
            </a:prstClr>
          </a:outerShdw>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ctr" defTabSz="800100">
            <a:lnSpc>
              <a:spcPct val="100000"/>
            </a:lnSpc>
            <a:spcBef>
              <a:spcPct val="0"/>
            </a:spcBef>
            <a:spcAft>
              <a:spcPct val="35000"/>
            </a:spcAft>
            <a:buNone/>
          </a:pPr>
          <a:r>
            <a:rPr lang="fi-FI" sz="1800" kern="1200" dirty="0"/>
            <a:t>”Työperusteista opiskelua.                                            Erilaisissa työympäristössä oppimista.”</a:t>
          </a:r>
          <a:endParaRPr lang="en-US" sz="1800" kern="1200" dirty="0"/>
        </a:p>
      </dsp:txBody>
      <dsp:txXfrm>
        <a:off x="0" y="4402401"/>
        <a:ext cx="5428835" cy="6826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C80CD1-6C97-4BC4-AEB9-F30DFB816A45}">
      <dsp:nvSpPr>
        <dsp:cNvPr id="0" name=""/>
        <dsp:cNvSpPr/>
      </dsp:nvSpPr>
      <dsp:spPr>
        <a:xfrm>
          <a:off x="-9411" y="0"/>
          <a:ext cx="7790688" cy="4869180"/>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C024FE-FD75-4CD5-85E1-8A98CC04F083}">
      <dsp:nvSpPr>
        <dsp:cNvPr id="0" name=""/>
        <dsp:cNvSpPr/>
      </dsp:nvSpPr>
      <dsp:spPr>
        <a:xfrm>
          <a:off x="446567" y="3971596"/>
          <a:ext cx="179185" cy="17918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105069-31DE-476E-85F8-6719FA6C9202}">
      <dsp:nvSpPr>
        <dsp:cNvPr id="0" name=""/>
        <dsp:cNvSpPr/>
      </dsp:nvSpPr>
      <dsp:spPr>
        <a:xfrm>
          <a:off x="4807746" y="1327184"/>
          <a:ext cx="5250527" cy="798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947" tIns="0" rIns="0" bIns="0" numCol="1" spcCol="1270" anchor="t" anchorCtr="0">
          <a:noAutofit/>
        </a:bodyPr>
        <a:lstStyle/>
        <a:p>
          <a:pPr marL="0" lvl="0" indent="0" algn="l" defTabSz="889000">
            <a:lnSpc>
              <a:spcPct val="90000"/>
            </a:lnSpc>
            <a:spcBef>
              <a:spcPct val="0"/>
            </a:spcBef>
            <a:spcAft>
              <a:spcPct val="35000"/>
            </a:spcAft>
            <a:buNone/>
          </a:pPr>
          <a:r>
            <a:rPr lang="fi-FI" sz="2000" kern="1200" dirty="0"/>
            <a:t>Tsemppiä, onnea ja menestystä teille</a:t>
          </a:r>
          <a:r>
            <a:rPr lang="fi-FI" sz="1600" kern="1200" dirty="0"/>
            <a:t>!</a:t>
          </a:r>
        </a:p>
      </dsp:txBody>
      <dsp:txXfrm>
        <a:off x="4807746" y="1327184"/>
        <a:ext cx="5250527" cy="798793"/>
      </dsp:txXfrm>
    </dsp:sp>
    <dsp:sp modelId="{C3B3A741-E428-4FCB-8A8F-468C5EB260AB}">
      <dsp:nvSpPr>
        <dsp:cNvPr id="0" name=""/>
        <dsp:cNvSpPr/>
      </dsp:nvSpPr>
      <dsp:spPr>
        <a:xfrm>
          <a:off x="1387668" y="3007739"/>
          <a:ext cx="280464" cy="28046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531A1B-0802-43D2-A026-401DB2E5AF6E}">
      <dsp:nvSpPr>
        <dsp:cNvPr id="0" name=""/>
        <dsp:cNvSpPr/>
      </dsp:nvSpPr>
      <dsp:spPr>
        <a:xfrm>
          <a:off x="1759937" y="2834961"/>
          <a:ext cx="8113721" cy="785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612" tIns="0" rIns="0" bIns="0" numCol="1" spcCol="1270" anchor="t" anchorCtr="0">
          <a:noAutofit/>
        </a:bodyPr>
        <a:lstStyle/>
        <a:p>
          <a:pPr marL="0" lvl="0" indent="0" algn="l" defTabSz="800100">
            <a:lnSpc>
              <a:spcPct val="90000"/>
            </a:lnSpc>
            <a:spcBef>
              <a:spcPct val="0"/>
            </a:spcBef>
            <a:spcAft>
              <a:spcPct val="35000"/>
            </a:spcAft>
            <a:buNone/>
          </a:pPr>
          <a:r>
            <a:rPr lang="fi-FI" sz="1800" kern="1200" dirty="0"/>
            <a:t>Koulutus antaa teille hyvät lähtökohdat alalle.                                              Muistakaa kehittää itseänne myös opiskelun jälkeen,                                           niin ette jää kehityksen jalkoihin vaan olette sen eturintamassa</a:t>
          </a:r>
          <a:r>
            <a:rPr lang="fi-FI" sz="1600" kern="1200" dirty="0"/>
            <a:t>.</a:t>
          </a:r>
        </a:p>
      </dsp:txBody>
      <dsp:txXfrm>
        <a:off x="1759937" y="2834961"/>
        <a:ext cx="8113721" cy="785532"/>
      </dsp:txXfrm>
    </dsp:sp>
    <dsp:sp modelId="{9EC4E1A3-0233-45BB-A7A8-73E221BB11B5}">
      <dsp:nvSpPr>
        <dsp:cNvPr id="0" name=""/>
        <dsp:cNvSpPr/>
      </dsp:nvSpPr>
      <dsp:spPr>
        <a:xfrm>
          <a:off x="2808031" y="2019654"/>
          <a:ext cx="373953" cy="37395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AE9583-90ED-4C1A-9612-2A84442054F8}">
      <dsp:nvSpPr>
        <dsp:cNvPr id="0" name=""/>
        <dsp:cNvSpPr/>
      </dsp:nvSpPr>
      <dsp:spPr>
        <a:xfrm>
          <a:off x="3181982" y="1977104"/>
          <a:ext cx="6755867" cy="748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150" tIns="0" rIns="0" bIns="0" numCol="1" spcCol="1270" anchor="t" anchorCtr="0">
          <a:noAutofit/>
        </a:bodyPr>
        <a:lstStyle/>
        <a:p>
          <a:pPr marL="0" lvl="0" indent="0" algn="l" defTabSz="800100">
            <a:lnSpc>
              <a:spcPct val="90000"/>
            </a:lnSpc>
            <a:spcBef>
              <a:spcPct val="0"/>
            </a:spcBef>
            <a:spcAft>
              <a:spcPct val="35000"/>
            </a:spcAft>
            <a:buNone/>
          </a:pPr>
          <a:r>
            <a:rPr lang="fi-FI" sz="1800" kern="1200" dirty="0"/>
            <a:t>Tsemppiä, olette valinneet hienon alan.                                                 Olkaa avoimia ja innovoikaa paljon.                                                         Uutta tarvitaan kaiken aikaa ja nälkä ja jano ei lopu koskaan!</a:t>
          </a:r>
        </a:p>
      </dsp:txBody>
      <dsp:txXfrm>
        <a:off x="3181982" y="1977104"/>
        <a:ext cx="6755867" cy="748208"/>
      </dsp:txXfrm>
    </dsp:sp>
    <dsp:sp modelId="{ECD79C78-2D2D-424F-8F42-BBB61D85DBEE}">
      <dsp:nvSpPr>
        <dsp:cNvPr id="0" name=""/>
        <dsp:cNvSpPr/>
      </dsp:nvSpPr>
      <dsp:spPr>
        <a:xfrm>
          <a:off x="4221470" y="1258995"/>
          <a:ext cx="483022" cy="48302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CE0A68-B7F8-47C6-97ED-2E054C8116DE}">
      <dsp:nvSpPr>
        <dsp:cNvPr id="0" name=""/>
        <dsp:cNvSpPr/>
      </dsp:nvSpPr>
      <dsp:spPr>
        <a:xfrm>
          <a:off x="4665001" y="1606829"/>
          <a:ext cx="1558137" cy="3262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5944" tIns="0" rIns="0" bIns="0" numCol="1" spcCol="1270" anchor="t" anchorCtr="0">
          <a:noAutofit/>
        </a:bodyPr>
        <a:lstStyle/>
        <a:p>
          <a:pPr marL="0" lvl="0" indent="0" algn="l" defTabSz="2889250">
            <a:lnSpc>
              <a:spcPct val="90000"/>
            </a:lnSpc>
            <a:spcBef>
              <a:spcPct val="0"/>
            </a:spcBef>
            <a:spcAft>
              <a:spcPct val="35000"/>
            </a:spcAft>
            <a:buNone/>
          </a:pPr>
          <a:endParaRPr lang="fi-FI" sz="6500" kern="1200"/>
        </a:p>
      </dsp:txBody>
      <dsp:txXfrm>
        <a:off x="4665001" y="1606829"/>
        <a:ext cx="1558137" cy="3262350"/>
      </dsp:txXfrm>
    </dsp:sp>
    <dsp:sp modelId="{E452513F-6EF1-4100-AE6E-1106F68ADC92}">
      <dsp:nvSpPr>
        <dsp:cNvPr id="0" name=""/>
        <dsp:cNvSpPr/>
      </dsp:nvSpPr>
      <dsp:spPr>
        <a:xfrm>
          <a:off x="4234044" y="1259429"/>
          <a:ext cx="469463" cy="48787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487736-16DF-42F9-B855-CBDD3807680D}">
      <dsp:nvSpPr>
        <dsp:cNvPr id="0" name=""/>
        <dsp:cNvSpPr/>
      </dsp:nvSpPr>
      <dsp:spPr>
        <a:xfrm>
          <a:off x="427739" y="3885163"/>
          <a:ext cx="9196564" cy="649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6122" tIns="0" rIns="0" bIns="0" numCol="1" spcCol="1270" anchor="t" anchorCtr="0">
          <a:noAutofit/>
        </a:bodyPr>
        <a:lstStyle/>
        <a:p>
          <a:pPr marL="0" lvl="0" indent="0" algn="l" defTabSz="800100">
            <a:lnSpc>
              <a:spcPct val="90000"/>
            </a:lnSpc>
            <a:spcBef>
              <a:spcPct val="0"/>
            </a:spcBef>
            <a:spcAft>
              <a:spcPct val="35000"/>
            </a:spcAft>
            <a:buNone/>
          </a:pPr>
          <a:r>
            <a:rPr lang="fi-FI" sz="1800" kern="1200" dirty="0"/>
            <a:t>Alalle lähtevä rakastaa haasteita. Täytyy olla pitkäjännitteinen.                                  Täytyy unohtaa kello ja olla valmis venymään.</a:t>
          </a:r>
        </a:p>
      </dsp:txBody>
      <dsp:txXfrm>
        <a:off x="427739" y="3885163"/>
        <a:ext cx="9196564" cy="649082"/>
      </dsp:txXfrm>
    </dsp:sp>
  </dsp:spTree>
</dsp:drawing>
</file>

<file path=ppt/diagrams/layout1.xml><?xml version="1.0" encoding="utf-8"?>
<dgm:layoutDef xmlns:dgm="http://schemas.openxmlformats.org/drawingml/2006/diagram" xmlns:a="http://schemas.openxmlformats.org/drawingml/2006/main" uniqueId="urn:microsoft.com/office/officeart/2016/7/layout/BasicProcessNew">
  <dgm:title val="Basic Process New"/>
  <dgm:desc val=""/>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fact="0.15"/>
      <dgm:constr type="h" for="ch" forName="sibTrans" op="equ"/>
    </dgm:constrLst>
    <dgm:ruleLst>
      <dgm:rule type="h" for="ch" forName="sibTrans" val="6.75" fact="NaN" max="NaN"/>
      <dgm:rule type="w" for="ch" forName="sibTrans" val="8.75" fact="NaN" max="NaN"/>
    </dgm:ruleLst>
    <dgm:forEach name="nodesForEach" axis="ch" ptType="node">
      <dgm:layoutNode name="node">
        <dgm:varLst>
          <dgm:bulletEnabled val="1"/>
        </dgm:varLst>
        <dgm:alg type="tx"/>
        <dgm:shape xmlns:r="http://schemas.openxmlformats.org/officeDocument/2006/relationships" type="rect" r:blip="">
          <dgm:adjLst>
            <dgm:adj idx="1" val="0.1"/>
          </dgm:adjLst>
        </dgm:shape>
        <dgm:presOf axis="desOrSelf" ptType="node"/>
        <dgm:constrLst>
          <dgm:constr type="h" refType="w" fact="0.6"/>
          <dgm:constr type="lMarg" val="12"/>
          <dgm:constr type="rMarg" val="12"/>
          <dgm:constr type="tMarg" val="12"/>
          <dgm:constr type="bMarg" val="12"/>
        </dgm:constrLst>
        <dgm:ruleLst>
          <dgm:rule type="primFontSz" val="11" fact="NaN" max="NaN"/>
          <dgm:rule type="primFontSz" val="18" fact="NaN" max="NaN"/>
          <dgm:rule type="h" val="NaN" fact="1.5" max="NaN"/>
          <dgm:rule type="primFontSz" val="11" fact="NaN" max="NaN"/>
          <dgm:rule type="h" val="INF" fact="NaN" max="NaN"/>
        </dgm:ruleLst>
      </dgm:layoutNode>
      <dgm:forEach name="sibTransForEach" axis="followSib" ptType="sibTrans" cnt="1">
        <dgm:layoutNode name="sibTransSpacerBeforeConnector" styleLbl="node1">
          <dgm:alg type="sp"/>
          <dgm:shape xmlns:r="http://schemas.openxmlformats.org/officeDocument/2006/relationships" r:blip="">
            <dgm:adjLst/>
          </dgm:shape>
          <dgm:constrLst>
            <dgm:constr type="w" val="4.5"/>
          </dgm:constrLst>
          <dgm:presOf/>
          <dgm:ruleLst>
            <dgm:rule type="w" val="4.5" fact="NaN" max="NaN"/>
          </dgm:ruleLst>
        </dgm:layoutNode>
        <dgm:layoutNode name="sibTrans" styleLbl="node1">
          <dgm:alg type="sp"/>
          <dgm:shape xmlns:r="http://schemas.openxmlformats.org/officeDocument/2006/relationships" type="rightArrow" r:blip="">
            <dgm:adjLst>
              <dgm:adj idx="1" val="0.5"/>
            </dgm:adjLst>
          </dgm:shape>
          <dgm:presOf axis="self"/>
          <dgm:constrLst>
            <dgm:constr type="h" val="6.75"/>
          </dgm:constrLst>
          <dgm:ruleLst>
            <dgm:rule type="h" val="6.75" fact="NaN" max="NaN"/>
            <dgm:rule type="w" val="8.75" fact="NaN" max="NaN"/>
          </dgm:ruleLst>
        </dgm:layoutNode>
        <dgm:layoutNode name="sibTransSpacerAfterConnector">
          <dgm:alg type="sp"/>
          <dgm:shape xmlns:r="http://schemas.openxmlformats.org/officeDocument/2006/relationships" r:blip="">
            <dgm:adjLst/>
          </dgm:shape>
          <dgm:constrLst>
            <dgm:constr type="w" val="4.5"/>
          </dgm:constrLst>
          <dgm:presOf/>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03600-4860-428F-9080-D16C6550B062}" type="datetimeFigureOut">
              <a:rPr lang="fi-FI" smtClean="0"/>
              <a:t>2.12.2020</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35D827-C309-49FA-861C-B073C6B1E04F}" type="slidenum">
              <a:rPr lang="fi-FI" smtClean="0"/>
              <a:t>‹#›</a:t>
            </a:fld>
            <a:endParaRPr lang="fi-FI"/>
          </a:p>
        </p:txBody>
      </p:sp>
    </p:spTree>
    <p:extLst>
      <p:ext uri="{BB962C8B-B14F-4D97-AF65-F5344CB8AC3E}">
        <p14:creationId xmlns:p14="http://schemas.microsoft.com/office/powerpoint/2010/main" val="3891098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fi-FI"/>
              <a:t>Muokkaa ots. perustyyl. napsautt.</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64F9B73E-C0DA-4DF3-B72A-B121C165FE3D}" type="datetime1">
              <a:rPr lang="fi-FI" smtClean="0"/>
              <a:t>2.12.2020</a:t>
            </a:fld>
            <a:endParaRPr lang="fi-FI"/>
          </a:p>
        </p:txBody>
      </p:sp>
      <p:sp>
        <p:nvSpPr>
          <p:cNvPr id="5" name="Footer Placeholder 4"/>
          <p:cNvSpPr>
            <a:spLocks noGrp="1"/>
          </p:cNvSpPr>
          <p:nvPr>
            <p:ph type="ftr" sz="quarter" idx="11"/>
          </p:nvPr>
        </p:nvSpPr>
        <p:spPr/>
        <p:txBody>
          <a:bodyPr/>
          <a:lstStyle/>
          <a:p>
            <a:r>
              <a:rPr lang="fi-FI"/>
              <a:t>Savonian ammattikorkeakoulu. MM20SM Matkailu- ja ravitsemisalan tutkinto-ohjelma Reetta Karppinen</a:t>
            </a: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52F278A4-938B-4B4D-9BE3-6034EBAF2B46}" type="slidenum">
              <a:rPr lang="fi-FI" smtClean="0"/>
              <a:t>‹#›</a:t>
            </a:fld>
            <a:endParaRPr lang="fi-FI"/>
          </a:p>
        </p:txBody>
      </p:sp>
    </p:spTree>
    <p:extLst>
      <p:ext uri="{BB962C8B-B14F-4D97-AF65-F5344CB8AC3E}">
        <p14:creationId xmlns:p14="http://schemas.microsoft.com/office/powerpoint/2010/main" val="695476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0B19298A-E359-4D2A-9655-F1A5C5B03AA9}" type="datetime1">
              <a:rPr lang="fi-FI" smtClean="0"/>
              <a:t>2.12.2020</a:t>
            </a:fld>
            <a:endParaRPr lang="fi-FI"/>
          </a:p>
        </p:txBody>
      </p:sp>
      <p:sp>
        <p:nvSpPr>
          <p:cNvPr id="5" name="Footer Placeholder 4"/>
          <p:cNvSpPr>
            <a:spLocks noGrp="1"/>
          </p:cNvSpPr>
          <p:nvPr>
            <p:ph type="ftr" sz="quarter" idx="11"/>
          </p:nvPr>
        </p:nvSpPr>
        <p:spPr/>
        <p:txBody>
          <a:bodyPr/>
          <a:lstStyle/>
          <a:p>
            <a:r>
              <a:rPr lang="fi-FI"/>
              <a:t>Savonian ammattikorkeakoulu. MM20SM Matkailu- ja ravitsemisalan tutkinto-ohjelma Reetta Karppinen</a:t>
            </a:r>
          </a:p>
        </p:txBody>
      </p:sp>
      <p:sp>
        <p:nvSpPr>
          <p:cNvPr id="6" name="Slide Number Placeholder 5"/>
          <p:cNvSpPr>
            <a:spLocks noGrp="1"/>
          </p:cNvSpPr>
          <p:nvPr>
            <p:ph type="sldNum" sz="quarter" idx="12"/>
          </p:nvPr>
        </p:nvSpPr>
        <p:spPr/>
        <p:txBody>
          <a:bodyPr/>
          <a:lstStyle/>
          <a:p>
            <a:fld id="{52F278A4-938B-4B4D-9BE3-6034EBAF2B46}" type="slidenum">
              <a:rPr lang="fi-FI" smtClean="0"/>
              <a:t>‹#›</a:t>
            </a:fld>
            <a:endParaRPr lang="fi-FI"/>
          </a:p>
        </p:txBody>
      </p:sp>
    </p:spTree>
    <p:extLst>
      <p:ext uri="{BB962C8B-B14F-4D97-AF65-F5344CB8AC3E}">
        <p14:creationId xmlns:p14="http://schemas.microsoft.com/office/powerpoint/2010/main" val="391036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fi-FI"/>
              <a:t>Muokkaa ots. perustyyl. napsautt.</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39A9BBD3-3B06-4E5D-8504-1C1ED11D71E2}" type="datetime1">
              <a:rPr lang="fi-FI" smtClean="0"/>
              <a:t>2.12.2020</a:t>
            </a:fld>
            <a:endParaRPr lang="fi-FI"/>
          </a:p>
        </p:txBody>
      </p:sp>
      <p:sp>
        <p:nvSpPr>
          <p:cNvPr id="5" name="Footer Placeholder 4"/>
          <p:cNvSpPr>
            <a:spLocks noGrp="1"/>
          </p:cNvSpPr>
          <p:nvPr>
            <p:ph type="ftr" sz="quarter" idx="11"/>
          </p:nvPr>
        </p:nvSpPr>
        <p:spPr/>
        <p:txBody>
          <a:bodyPr/>
          <a:lstStyle/>
          <a:p>
            <a:r>
              <a:rPr lang="fi-FI"/>
              <a:t>Savonian ammattikorkeakoulu. MM20SM Matkailu- ja ravitsemisalan tutkinto-ohjelma Reetta Karppinen</a:t>
            </a:r>
          </a:p>
        </p:txBody>
      </p:sp>
      <p:sp>
        <p:nvSpPr>
          <p:cNvPr id="6" name="Slide Number Placeholder 5"/>
          <p:cNvSpPr>
            <a:spLocks noGrp="1"/>
          </p:cNvSpPr>
          <p:nvPr>
            <p:ph type="sldNum" sz="quarter" idx="12"/>
          </p:nvPr>
        </p:nvSpPr>
        <p:spPr/>
        <p:txBody>
          <a:bodyPr/>
          <a:lstStyle/>
          <a:p>
            <a:fld id="{52F278A4-938B-4B4D-9BE3-6034EBAF2B46}" type="slidenum">
              <a:rPr lang="fi-FI" smtClean="0"/>
              <a:t>‹#›</a:t>
            </a:fld>
            <a:endParaRPr lang="fi-FI"/>
          </a:p>
        </p:txBody>
      </p:sp>
    </p:spTree>
    <p:extLst>
      <p:ext uri="{BB962C8B-B14F-4D97-AF65-F5344CB8AC3E}">
        <p14:creationId xmlns:p14="http://schemas.microsoft.com/office/powerpoint/2010/main" val="2048689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59CDDFD1-E85D-410F-8F75-BDF219477DB6}" type="datetime1">
              <a:rPr lang="fi-FI" smtClean="0"/>
              <a:t>2.12.2020</a:t>
            </a:fld>
            <a:endParaRPr lang="fi-FI"/>
          </a:p>
        </p:txBody>
      </p:sp>
      <p:sp>
        <p:nvSpPr>
          <p:cNvPr id="5" name="Footer Placeholder 4"/>
          <p:cNvSpPr>
            <a:spLocks noGrp="1"/>
          </p:cNvSpPr>
          <p:nvPr>
            <p:ph type="ftr" sz="quarter" idx="11"/>
          </p:nvPr>
        </p:nvSpPr>
        <p:spPr/>
        <p:txBody>
          <a:bodyPr/>
          <a:lstStyle/>
          <a:p>
            <a:r>
              <a:rPr lang="fi-FI"/>
              <a:t>Savonian ammattikorkeakoulu. MM20SM Matkailu- ja ravitsemisalan tutkinto-ohjelma Reetta Karppinen</a:t>
            </a:r>
          </a:p>
        </p:txBody>
      </p:sp>
      <p:sp>
        <p:nvSpPr>
          <p:cNvPr id="6" name="Slide Number Placeholder 5"/>
          <p:cNvSpPr>
            <a:spLocks noGrp="1"/>
          </p:cNvSpPr>
          <p:nvPr>
            <p:ph type="sldNum" sz="quarter" idx="12"/>
          </p:nvPr>
        </p:nvSpPr>
        <p:spPr/>
        <p:txBody>
          <a:bodyPr/>
          <a:lstStyle/>
          <a:p>
            <a:fld id="{52F278A4-938B-4B4D-9BE3-6034EBAF2B46}" type="slidenum">
              <a:rPr lang="fi-FI" smtClean="0"/>
              <a:t>‹#›</a:t>
            </a:fld>
            <a:endParaRPr lang="fi-FI"/>
          </a:p>
        </p:txBody>
      </p:sp>
    </p:spTree>
    <p:extLst>
      <p:ext uri="{BB962C8B-B14F-4D97-AF65-F5344CB8AC3E}">
        <p14:creationId xmlns:p14="http://schemas.microsoft.com/office/powerpoint/2010/main" val="3406304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fi-FI"/>
              <a:t>Muokkaa ots. perustyyl. napsautt.</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a:xfrm>
            <a:off x="8593667" y="6272784"/>
            <a:ext cx="2644309" cy="365125"/>
          </a:xfrm>
        </p:spPr>
        <p:txBody>
          <a:bodyPr/>
          <a:lstStyle/>
          <a:p>
            <a:fld id="{21168806-FBC0-4E08-93CF-39F98C1FF4BD}" type="datetime1">
              <a:rPr lang="fi-FI" smtClean="0"/>
              <a:t>2.12.2020</a:t>
            </a:fld>
            <a:endParaRPr lang="fi-FI"/>
          </a:p>
        </p:txBody>
      </p:sp>
      <p:sp>
        <p:nvSpPr>
          <p:cNvPr id="5" name="Footer Placeholder 4"/>
          <p:cNvSpPr>
            <a:spLocks noGrp="1"/>
          </p:cNvSpPr>
          <p:nvPr>
            <p:ph type="ftr" sz="quarter" idx="11"/>
          </p:nvPr>
        </p:nvSpPr>
        <p:spPr>
          <a:xfrm>
            <a:off x="2182708" y="6272784"/>
            <a:ext cx="6327648" cy="365125"/>
          </a:xfrm>
        </p:spPr>
        <p:txBody>
          <a:bodyPr/>
          <a:lstStyle/>
          <a:p>
            <a:r>
              <a:rPr lang="fi-FI"/>
              <a:t>Savonian ammattikorkeakoulu. MM20SM Matkailu- ja ravitsemisalan tutkinto-ohjelma Reetta Karppinen</a:t>
            </a: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52F278A4-938B-4B4D-9BE3-6034EBAF2B46}" type="slidenum">
              <a:rPr lang="fi-FI" smtClean="0"/>
              <a:t>‹#›</a:t>
            </a:fld>
            <a:endParaRPr lang="fi-FI"/>
          </a:p>
        </p:txBody>
      </p:sp>
    </p:spTree>
    <p:extLst>
      <p:ext uri="{BB962C8B-B14F-4D97-AF65-F5344CB8AC3E}">
        <p14:creationId xmlns:p14="http://schemas.microsoft.com/office/powerpoint/2010/main" val="2799348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B6CFF8D0-48A4-4A79-87F8-EC9B5FF25874}" type="datetime1">
              <a:rPr lang="fi-FI" smtClean="0"/>
              <a:t>2.12.2020</a:t>
            </a:fld>
            <a:endParaRPr lang="fi-FI"/>
          </a:p>
        </p:txBody>
      </p:sp>
      <p:sp>
        <p:nvSpPr>
          <p:cNvPr id="6" name="Footer Placeholder 5"/>
          <p:cNvSpPr>
            <a:spLocks noGrp="1"/>
          </p:cNvSpPr>
          <p:nvPr>
            <p:ph type="ftr" sz="quarter" idx="11"/>
          </p:nvPr>
        </p:nvSpPr>
        <p:spPr/>
        <p:txBody>
          <a:bodyPr/>
          <a:lstStyle/>
          <a:p>
            <a:r>
              <a:rPr lang="fi-FI"/>
              <a:t>Savonian ammattikorkeakoulu. MM20SM Matkailu- ja ravitsemisalan tutkinto-ohjelma Reetta Karppinen</a:t>
            </a:r>
          </a:p>
        </p:txBody>
      </p:sp>
      <p:sp>
        <p:nvSpPr>
          <p:cNvPr id="7" name="Slide Number Placeholder 6"/>
          <p:cNvSpPr>
            <a:spLocks noGrp="1"/>
          </p:cNvSpPr>
          <p:nvPr>
            <p:ph type="sldNum" sz="quarter" idx="12"/>
          </p:nvPr>
        </p:nvSpPr>
        <p:spPr/>
        <p:txBody>
          <a:bodyPr/>
          <a:lstStyle/>
          <a:p>
            <a:fld id="{52F278A4-938B-4B4D-9BE3-6034EBAF2B46}" type="slidenum">
              <a:rPr lang="fi-FI" smtClean="0"/>
              <a:t>‹#›</a:t>
            </a:fld>
            <a:endParaRPr lang="fi-FI"/>
          </a:p>
        </p:txBody>
      </p:sp>
    </p:spTree>
    <p:extLst>
      <p:ext uri="{BB962C8B-B14F-4D97-AF65-F5344CB8AC3E}">
        <p14:creationId xmlns:p14="http://schemas.microsoft.com/office/powerpoint/2010/main" val="245419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i-FI"/>
              <a:t>Muokkaa ots. perustyyl. napsautt.</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275B0C80-A568-4537-9B54-E475662A9508}" type="datetime1">
              <a:rPr lang="fi-FI" smtClean="0"/>
              <a:t>2.12.2020</a:t>
            </a:fld>
            <a:endParaRPr lang="fi-FI"/>
          </a:p>
        </p:txBody>
      </p:sp>
      <p:sp>
        <p:nvSpPr>
          <p:cNvPr id="8" name="Footer Placeholder 7"/>
          <p:cNvSpPr>
            <a:spLocks noGrp="1"/>
          </p:cNvSpPr>
          <p:nvPr>
            <p:ph type="ftr" sz="quarter" idx="11"/>
          </p:nvPr>
        </p:nvSpPr>
        <p:spPr/>
        <p:txBody>
          <a:bodyPr/>
          <a:lstStyle/>
          <a:p>
            <a:r>
              <a:rPr lang="fi-FI"/>
              <a:t>Savonian ammattikorkeakoulu. MM20SM Matkailu- ja ravitsemisalan tutkinto-ohjelma Reetta Karppinen</a:t>
            </a:r>
          </a:p>
        </p:txBody>
      </p:sp>
      <p:sp>
        <p:nvSpPr>
          <p:cNvPr id="9" name="Slide Number Placeholder 8"/>
          <p:cNvSpPr>
            <a:spLocks noGrp="1"/>
          </p:cNvSpPr>
          <p:nvPr>
            <p:ph type="sldNum" sz="quarter" idx="12"/>
          </p:nvPr>
        </p:nvSpPr>
        <p:spPr/>
        <p:txBody>
          <a:bodyPr/>
          <a:lstStyle/>
          <a:p>
            <a:fld id="{52F278A4-938B-4B4D-9BE3-6034EBAF2B46}" type="slidenum">
              <a:rPr lang="fi-FI" smtClean="0"/>
              <a:t>‹#›</a:t>
            </a:fld>
            <a:endParaRPr lang="fi-FI"/>
          </a:p>
        </p:txBody>
      </p:sp>
    </p:spTree>
    <p:extLst>
      <p:ext uri="{BB962C8B-B14F-4D97-AF65-F5344CB8AC3E}">
        <p14:creationId xmlns:p14="http://schemas.microsoft.com/office/powerpoint/2010/main" val="3853591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33A0686D-0004-481B-8BBB-0D64B415D0C2}" type="datetime1">
              <a:rPr lang="fi-FI" smtClean="0"/>
              <a:t>2.12.2020</a:t>
            </a:fld>
            <a:endParaRPr lang="fi-FI"/>
          </a:p>
        </p:txBody>
      </p:sp>
      <p:sp>
        <p:nvSpPr>
          <p:cNvPr id="4" name="Footer Placeholder 3"/>
          <p:cNvSpPr>
            <a:spLocks noGrp="1"/>
          </p:cNvSpPr>
          <p:nvPr>
            <p:ph type="ftr" sz="quarter" idx="11"/>
          </p:nvPr>
        </p:nvSpPr>
        <p:spPr/>
        <p:txBody>
          <a:bodyPr/>
          <a:lstStyle/>
          <a:p>
            <a:r>
              <a:rPr lang="fi-FI"/>
              <a:t>Savonian ammattikorkeakoulu. MM20SM Matkailu- ja ravitsemisalan tutkinto-ohjelma Reetta Karppinen</a:t>
            </a:r>
          </a:p>
        </p:txBody>
      </p:sp>
      <p:sp>
        <p:nvSpPr>
          <p:cNvPr id="5" name="Slide Number Placeholder 4"/>
          <p:cNvSpPr>
            <a:spLocks noGrp="1"/>
          </p:cNvSpPr>
          <p:nvPr>
            <p:ph type="sldNum" sz="quarter" idx="12"/>
          </p:nvPr>
        </p:nvSpPr>
        <p:spPr/>
        <p:txBody>
          <a:bodyPr/>
          <a:lstStyle/>
          <a:p>
            <a:fld id="{52F278A4-938B-4B4D-9BE3-6034EBAF2B46}" type="slidenum">
              <a:rPr lang="fi-FI" smtClean="0"/>
              <a:t>‹#›</a:t>
            </a:fld>
            <a:endParaRPr lang="fi-FI"/>
          </a:p>
        </p:txBody>
      </p:sp>
    </p:spTree>
    <p:extLst>
      <p:ext uri="{BB962C8B-B14F-4D97-AF65-F5344CB8AC3E}">
        <p14:creationId xmlns:p14="http://schemas.microsoft.com/office/powerpoint/2010/main" val="3759050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3755BD-08C0-4533-AACC-6A1D452D60BF}" type="datetime1">
              <a:rPr lang="fi-FI" smtClean="0"/>
              <a:t>2.12.2020</a:t>
            </a:fld>
            <a:endParaRPr lang="fi-FI"/>
          </a:p>
        </p:txBody>
      </p:sp>
      <p:sp>
        <p:nvSpPr>
          <p:cNvPr id="3" name="Footer Placeholder 2"/>
          <p:cNvSpPr>
            <a:spLocks noGrp="1"/>
          </p:cNvSpPr>
          <p:nvPr>
            <p:ph type="ftr" sz="quarter" idx="11"/>
          </p:nvPr>
        </p:nvSpPr>
        <p:spPr/>
        <p:txBody>
          <a:bodyPr/>
          <a:lstStyle/>
          <a:p>
            <a:r>
              <a:rPr lang="fi-FI"/>
              <a:t>Savonian ammattikorkeakoulu. MM20SM Matkailu- ja ravitsemisalan tutkinto-ohjelma Reetta Karppinen</a:t>
            </a:r>
          </a:p>
        </p:txBody>
      </p:sp>
      <p:sp>
        <p:nvSpPr>
          <p:cNvPr id="4" name="Slide Number Placeholder 3"/>
          <p:cNvSpPr>
            <a:spLocks noGrp="1"/>
          </p:cNvSpPr>
          <p:nvPr>
            <p:ph type="sldNum" sz="quarter" idx="12"/>
          </p:nvPr>
        </p:nvSpPr>
        <p:spPr/>
        <p:txBody>
          <a:bodyPr/>
          <a:lstStyle/>
          <a:p>
            <a:fld id="{52F278A4-938B-4B4D-9BE3-6034EBAF2B46}" type="slidenum">
              <a:rPr lang="fi-FI" smtClean="0"/>
              <a:t>‹#›</a:t>
            </a:fld>
            <a:endParaRPr lang="fi-FI"/>
          </a:p>
        </p:txBody>
      </p:sp>
    </p:spTree>
    <p:extLst>
      <p:ext uri="{BB962C8B-B14F-4D97-AF65-F5344CB8AC3E}">
        <p14:creationId xmlns:p14="http://schemas.microsoft.com/office/powerpoint/2010/main" val="2897806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Kuvatekstillinen sisältö">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i-FI"/>
              <a:t>Muokkaa ots. perustyyl. napsautt.</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6F63011F-8F6C-44BD-97A1-F139D3623BC6}" type="datetime1">
              <a:rPr lang="fi-FI" smtClean="0"/>
              <a:t>2.12.2020</a:t>
            </a:fld>
            <a:endParaRPr lang="fi-FI"/>
          </a:p>
        </p:txBody>
      </p:sp>
      <p:sp>
        <p:nvSpPr>
          <p:cNvPr id="6" name="Footer Placeholder 5"/>
          <p:cNvSpPr>
            <a:spLocks noGrp="1"/>
          </p:cNvSpPr>
          <p:nvPr>
            <p:ph type="ftr" sz="quarter" idx="11"/>
          </p:nvPr>
        </p:nvSpPr>
        <p:spPr/>
        <p:txBody>
          <a:bodyPr/>
          <a:lstStyle/>
          <a:p>
            <a:r>
              <a:rPr lang="fi-FI"/>
              <a:t>Savonian ammattikorkeakoulu. MM20SM Matkailu- ja ravitsemisalan tutkinto-ohjelma Reetta Karppinen</a:t>
            </a: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52F278A4-938B-4B4D-9BE3-6034EBAF2B46}" type="slidenum">
              <a:rPr lang="fi-FI" smtClean="0"/>
              <a:t>‹#›</a:t>
            </a:fld>
            <a:endParaRPr lang="fi-FI"/>
          </a:p>
        </p:txBody>
      </p:sp>
    </p:spTree>
    <p:extLst>
      <p:ext uri="{BB962C8B-B14F-4D97-AF65-F5344CB8AC3E}">
        <p14:creationId xmlns:p14="http://schemas.microsoft.com/office/powerpoint/2010/main" val="529695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uvatekstillinen kuva">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i-FI"/>
              <a:t>Muokkaa ots. perustyyl. napsautt.</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5DD15A56-ADBD-43BD-A45D-E87BDB1F0EE0}" type="datetime1">
              <a:rPr lang="fi-FI" smtClean="0"/>
              <a:t>2.12.2020</a:t>
            </a:fld>
            <a:endParaRPr lang="fi-FI"/>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52F278A4-938B-4B4D-9BE3-6034EBAF2B46}" type="slidenum">
              <a:rPr lang="fi-FI" smtClean="0"/>
              <a:t>‹#›</a:t>
            </a:fld>
            <a:endParaRPr lang="fi-FI"/>
          </a:p>
        </p:txBody>
      </p:sp>
    </p:spTree>
    <p:extLst>
      <p:ext uri="{BB962C8B-B14F-4D97-AF65-F5344CB8AC3E}">
        <p14:creationId xmlns:p14="http://schemas.microsoft.com/office/powerpoint/2010/main" val="760723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fi-FI"/>
              <a:t>Muokkaa ots. perustyyl. napsautt.</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B2EF640C-DF55-4B42-85F8-1DD180C0E94B}" type="datetime1">
              <a:rPr lang="fi-FI" smtClean="0"/>
              <a:t>2.12.2020</a:t>
            </a:fld>
            <a:endParaRPr lang="fi-FI"/>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fi-FI"/>
              <a:t>Savonian ammattikorkeakoulu. MM20SM Matkailu- ja ravitsemisalan tutkinto-ohjelma Reetta Karppinen</a:t>
            </a: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52F278A4-938B-4B4D-9BE3-6034EBAF2B46}" type="slidenum">
              <a:rPr lang="fi-FI" smtClean="0"/>
              <a:t>‹#›</a:t>
            </a:fld>
            <a:endParaRPr lang="fi-FI"/>
          </a:p>
        </p:txBody>
      </p:sp>
    </p:spTree>
    <p:extLst>
      <p:ext uri="{BB962C8B-B14F-4D97-AF65-F5344CB8AC3E}">
        <p14:creationId xmlns:p14="http://schemas.microsoft.com/office/powerpoint/2010/main" val="35727922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8" Type="http://schemas.microsoft.com/office/2007/relationships/diagramDrawing" Target="../diagrams/drawing3.xml"/><Relationship Id="rId3" Type="http://schemas.microsoft.com/office/2007/relationships/hdphoto" Target="../media/hdphoto2.wdp"/><Relationship Id="rId7" Type="http://schemas.openxmlformats.org/officeDocument/2006/relationships/diagramColors" Target="../diagrams/colors3.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3.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microsoft.com/office/2007/relationships/hdphoto" Target="../media/hdphoto3.wdp"/><Relationship Id="rId7" Type="http://schemas.openxmlformats.org/officeDocument/2006/relationships/diagramLayout" Target="../diagrams/layout4.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Data" Target="../diagrams/data4.xml"/><Relationship Id="rId11" Type="http://schemas.openxmlformats.org/officeDocument/2006/relationships/image" Target="../media/image3.png"/><Relationship Id="rId5" Type="http://schemas.microsoft.com/office/2007/relationships/hdphoto" Target="../media/hdphoto2.wdp"/><Relationship Id="rId10" Type="http://schemas.microsoft.com/office/2007/relationships/diagramDrawing" Target="../diagrams/drawing4.xml"/><Relationship Id="rId4" Type="http://schemas.openxmlformats.org/officeDocument/2006/relationships/image" Target="../media/image4.png"/><Relationship Id="rId9" Type="http://schemas.openxmlformats.org/officeDocument/2006/relationships/diagramColors" Target="../diagrams/colors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hyperlink" Target="https://creativecommons.org/licenses/by-nc-nd/3.0/" TargetMode="External"/><Relationship Id="rId5" Type="http://schemas.openxmlformats.org/officeDocument/2006/relationships/image" Target="../media/image2.png"/><Relationship Id="rId4" Type="http://schemas.openxmlformats.org/officeDocument/2006/relationships/hyperlink" Target="https://lillian888.wordpress.com/2015/05/09/moms-official-day-of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1.xml"/><Relationship Id="rId3" Type="http://schemas.microsoft.com/office/2007/relationships/hdphoto" Target="../media/hdphoto2.wdp"/><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9F818985-0A40-48C2-B716-DF52A4725024}"/>
              </a:ext>
            </a:extLst>
          </p:cNvPr>
          <p:cNvSpPr>
            <a:spLocks noGrp="1"/>
          </p:cNvSpPr>
          <p:nvPr>
            <p:ph idx="1"/>
          </p:nvPr>
        </p:nvSpPr>
        <p:spPr>
          <a:xfrm>
            <a:off x="499730" y="466531"/>
            <a:ext cx="11461898" cy="5705669"/>
          </a:xfrm>
        </p:spPr>
        <p:txBody>
          <a:bodyPr>
            <a:normAutofit/>
          </a:bodyPr>
          <a:lstStyle/>
          <a:p>
            <a:pPr marL="0" indent="0">
              <a:buNone/>
            </a:pPr>
            <a:r>
              <a:rPr lang="fi-FI" sz="1800" i="1" dirty="0"/>
              <a:t>”</a:t>
            </a:r>
            <a:r>
              <a:rPr lang="fi-FI" sz="1800" i="1" dirty="0" err="1"/>
              <a:t>Mun</a:t>
            </a:r>
            <a:r>
              <a:rPr lang="fi-FI" sz="1800" i="1" dirty="0"/>
              <a:t> nimi on Reetta Karppinen ja opiskelen Savonian ammattikorkeakoulussa ensimmäistä vuotta restonomiksi.</a:t>
            </a:r>
          </a:p>
          <a:p>
            <a:pPr marL="0" indent="0">
              <a:buNone/>
            </a:pPr>
            <a:r>
              <a:rPr lang="fi-FI" sz="1800" i="1" dirty="0"/>
              <a:t>Mulla on lähes kymmenen vuoden työkokemus matkailu- ja ravitsemisalalta sekä alan pohjakoulutus.                     Hain opiskelemaan, koska halusin syventää osaamistani sekä oppia alalta paljon lisää ja päästä etenemään paitsi työtehtävissä niin myös palkkaluokassakin. Oman yrityksen perustaminen kiinnostaa myös.</a:t>
            </a:r>
          </a:p>
          <a:p>
            <a:pPr marL="0" indent="0">
              <a:buNone/>
            </a:pPr>
            <a:r>
              <a:rPr lang="fi-FI" sz="1800" i="1" dirty="0"/>
              <a:t>Ennen kuin </a:t>
            </a:r>
            <a:r>
              <a:rPr lang="fi-FI" sz="1800" i="1" dirty="0" err="1"/>
              <a:t>mä</a:t>
            </a:r>
            <a:r>
              <a:rPr lang="fi-FI" sz="1800" i="1" dirty="0"/>
              <a:t> hain opiskelemaan restonomiksi niin </a:t>
            </a:r>
            <a:r>
              <a:rPr lang="fi-FI" sz="1800" i="1" dirty="0" err="1"/>
              <a:t>mun</a:t>
            </a:r>
            <a:r>
              <a:rPr lang="fi-FI" sz="1800" i="1" dirty="0"/>
              <a:t> on pakko myöntää, ettei mulla ollut hajuakaan siitä, mitä restonomit ovat tai mitä restonomit tekevät! Tiesin vain, että restonomin koulutus on seuraava looginen ja tarvitsemani etappi tavoitteeseeni päästäkseni.</a:t>
            </a:r>
          </a:p>
          <a:p>
            <a:pPr marL="0" indent="0">
              <a:buNone/>
            </a:pPr>
            <a:r>
              <a:rPr lang="fi-FI" sz="1800" i="1" dirty="0"/>
              <a:t>Mitä sitten jokainen moderni tiedontarpeessa oleva henkilö tekee tällaisessa tilanteessa? KVG eli katsoo vaikka googlesta, ja niinhän </a:t>
            </a:r>
            <a:r>
              <a:rPr lang="fi-FI" sz="1800" i="1" dirty="0" err="1"/>
              <a:t>mäkin</a:t>
            </a:r>
            <a:r>
              <a:rPr lang="fi-FI" sz="1800" i="1" dirty="0"/>
              <a:t> tein. </a:t>
            </a:r>
            <a:r>
              <a:rPr lang="fi-FI" sz="1800" i="1" dirty="0" err="1"/>
              <a:t>Googlettelin</a:t>
            </a:r>
            <a:r>
              <a:rPr lang="fi-FI" sz="1800" i="1" dirty="0"/>
              <a:t> erilaisia hakusanoja kuten ”restonomi ammatti”, ”restonomi työt”, ” restonomi palkka” ja niin edelleen. Olin aika järkyttynyt löytämästäni!</a:t>
            </a:r>
          </a:p>
          <a:p>
            <a:pPr marL="0" indent="0">
              <a:buNone/>
            </a:pPr>
            <a:r>
              <a:rPr lang="fi-FI" sz="1800" i="1" dirty="0"/>
              <a:t>Restonomin koulutus ja sen antama pätevyys tuntui olevan epäselviä internetin ihmeellisessä maailmassa: asiasta keskusteltiin monessa eri kanavassa eivätkä vastaan tulleet muutkaan ”pätevämmät tiedonlähteet” olleet tarpeeksi vakuuttavia tiedossaan. Suurimman järkytyksen koin tarkastellessani restonomien yhdistyksen (nyk. </a:t>
            </a:r>
            <a:r>
              <a:rPr lang="fi-FI" sz="1800" i="1" dirty="0" err="1"/>
              <a:t>restonimiliitto</a:t>
            </a:r>
            <a:r>
              <a:rPr lang="fi-FI" sz="1800" i="1" dirty="0"/>
              <a:t>) tilastoja ja mietinkin hetken, olinko valinnut väärän reitin urallani etenemiseen.</a:t>
            </a:r>
          </a:p>
          <a:p>
            <a:pPr marL="0" indent="0">
              <a:buNone/>
            </a:pPr>
            <a:endParaRPr lang="fi-FI" sz="1800" i="1" dirty="0"/>
          </a:p>
          <a:p>
            <a:pPr marL="0" indent="0">
              <a:buNone/>
            </a:pPr>
            <a:r>
              <a:rPr lang="fi-FI" sz="1800" i="1" dirty="0"/>
              <a:t>Tämän haastatteluni tarkoitus onkin selvittää, mitä restonomit ovat ja mitä restonomit tekevät, </a:t>
            </a:r>
            <a:r>
              <a:rPr lang="fi-FI" sz="1800" b="1" i="1" dirty="0"/>
              <a:t>oikeasti.”</a:t>
            </a:r>
          </a:p>
        </p:txBody>
      </p:sp>
      <p:sp>
        <p:nvSpPr>
          <p:cNvPr id="4" name="Alatunnisteen paikkamerkki 3">
            <a:extLst>
              <a:ext uri="{FF2B5EF4-FFF2-40B4-BE49-F238E27FC236}">
                <a16:creationId xmlns:a16="http://schemas.microsoft.com/office/drawing/2014/main" id="{B8030904-32A3-4D3D-A29F-18451CDF722F}"/>
              </a:ext>
            </a:extLst>
          </p:cNvPr>
          <p:cNvSpPr>
            <a:spLocks noGrp="1"/>
          </p:cNvSpPr>
          <p:nvPr>
            <p:ph type="ftr" sz="quarter" idx="11"/>
          </p:nvPr>
        </p:nvSpPr>
        <p:spPr>
          <a:xfrm>
            <a:off x="1088135" y="6272784"/>
            <a:ext cx="7943897" cy="365125"/>
          </a:xfrm>
        </p:spPr>
        <p:txBody>
          <a:bodyPr/>
          <a:lstStyle/>
          <a:p>
            <a:r>
              <a:rPr lang="fi-FI"/>
              <a:t>Savonian ammattikorkeakoulu. MM20SM Matkailu- ja ravitsemisalan tutkinto-ohjelma Reetta Karppinen</a:t>
            </a:r>
          </a:p>
        </p:txBody>
      </p:sp>
    </p:spTree>
    <p:extLst>
      <p:ext uri="{BB962C8B-B14F-4D97-AF65-F5344CB8AC3E}">
        <p14:creationId xmlns:p14="http://schemas.microsoft.com/office/powerpoint/2010/main" val="121150092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Sisällön paikkamerkki 2">
            <a:extLst>
              <a:ext uri="{FF2B5EF4-FFF2-40B4-BE49-F238E27FC236}">
                <a16:creationId xmlns:a16="http://schemas.microsoft.com/office/drawing/2014/main" id="{48F5FDE1-D2D9-472A-B0A3-F4C11901BBC7}"/>
              </a:ext>
            </a:extLst>
          </p:cNvPr>
          <p:cNvSpPr>
            <a:spLocks noGrp="1"/>
          </p:cNvSpPr>
          <p:nvPr>
            <p:ph idx="1"/>
          </p:nvPr>
        </p:nvSpPr>
        <p:spPr>
          <a:xfrm>
            <a:off x="750277" y="2200941"/>
            <a:ext cx="6625164" cy="3812158"/>
          </a:xfrm>
        </p:spPr>
        <p:txBody>
          <a:bodyPr anchor="ctr">
            <a:noAutofit/>
          </a:bodyPr>
          <a:lstStyle/>
          <a:p>
            <a:pPr algn="just">
              <a:lnSpc>
                <a:spcPct val="120000"/>
              </a:lnSpc>
            </a:pPr>
            <a:r>
              <a:rPr lang="fi-FI" sz="1600" dirty="0"/>
              <a:t>”Nykymalli, jossa voi siirtyä lukiosta suoraan restonomi-opiskelijaksi ja sieltä työelämään, ei ole mielestäni paras malli. Väitän, että varsinkin hotelli- ja ravintola-alan superosaajat kasvavat työkokemuksen kautta ja opiskelu on vain tukitoiminto alalla etenemiseen.”</a:t>
            </a:r>
          </a:p>
          <a:p>
            <a:pPr algn="just">
              <a:lnSpc>
                <a:spcPct val="120000"/>
              </a:lnSpc>
            </a:pPr>
            <a:r>
              <a:rPr lang="fi-FI" sz="1600" dirty="0"/>
              <a:t>”Jokaiseen työhön on kuitenkin saatava hyvä perehdytys!”</a:t>
            </a:r>
          </a:p>
          <a:p>
            <a:pPr algn="just">
              <a:lnSpc>
                <a:spcPct val="120000"/>
              </a:lnSpc>
            </a:pPr>
            <a:r>
              <a:rPr lang="fi-FI" sz="1600" dirty="0"/>
              <a:t>”Lähes kaikilla valmius suoraan esimiestehtäviin on helposti puutteellinen, mutta tällä alalla työelämä opettaa helposti tarpeellista osaamista lisää ja tätä kautta myös opetettu sisältö alkaa poreilemaan.”</a:t>
            </a:r>
          </a:p>
          <a:p>
            <a:pPr algn="just">
              <a:lnSpc>
                <a:spcPct val="120000"/>
              </a:lnSpc>
            </a:pPr>
            <a:r>
              <a:rPr lang="fi-FI" sz="1600" dirty="0"/>
              <a:t>”Ensin tulee toimia työntekijäpuolella riittävän kauan, jotta ymmärtää toimia asiantuntijana millään alalla.”</a:t>
            </a:r>
          </a:p>
        </p:txBody>
      </p:sp>
      <p:sp>
        <p:nvSpPr>
          <p:cNvPr id="18" name="Rectangle 10">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9" name="Group 12">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0"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Otsikko 1">
            <a:extLst>
              <a:ext uri="{FF2B5EF4-FFF2-40B4-BE49-F238E27FC236}">
                <a16:creationId xmlns:a16="http://schemas.microsoft.com/office/drawing/2014/main" id="{1B3DB44A-7128-4C32-A91C-B93B3A714ACD}"/>
              </a:ext>
            </a:extLst>
          </p:cNvPr>
          <p:cNvSpPr>
            <a:spLocks noGrp="1"/>
          </p:cNvSpPr>
          <p:nvPr>
            <p:ph type="title"/>
          </p:nvPr>
        </p:nvSpPr>
        <p:spPr>
          <a:xfrm>
            <a:off x="8371968" y="2578880"/>
            <a:ext cx="2640646" cy="2104273"/>
          </a:xfrm>
          <a:noFill/>
        </p:spPr>
        <p:txBody>
          <a:bodyPr>
            <a:normAutofit/>
          </a:bodyPr>
          <a:lstStyle/>
          <a:p>
            <a:pPr algn="ctr"/>
            <a:r>
              <a:rPr lang="fi-FI" sz="3600" cap="none" dirty="0">
                <a:solidFill>
                  <a:prstClr val="white"/>
                </a:solidFill>
                <a:latin typeface="Rockwell Condensed" panose="02060603050405020104"/>
                <a:ea typeface="+mn-ea"/>
                <a:cs typeface="+mn-cs"/>
              </a:rPr>
              <a:t>T</a:t>
            </a:r>
            <a:r>
              <a:rPr kumimoji="0" lang="fi-FI" sz="3600" b="0" i="0" u="none" strike="noStrike" kern="1200" cap="none" spc="0" normalizeH="0" baseline="0" noProof="0" dirty="0">
                <a:ln>
                  <a:noFill/>
                </a:ln>
                <a:solidFill>
                  <a:prstClr val="white"/>
                </a:solidFill>
                <a:effectLst/>
                <a:uLnTx/>
                <a:uFillTx/>
                <a:latin typeface="Rockwell Condensed" panose="02060603050405020104"/>
                <a:ea typeface="+mn-ea"/>
                <a:cs typeface="+mn-cs"/>
              </a:rPr>
              <a:t>yö tekijäänsä opettaa</a:t>
            </a:r>
            <a:br>
              <a:rPr kumimoji="0" lang="fi-FI" sz="1800" b="0" i="0" u="none" strike="noStrike" kern="1200" cap="none" spc="0" normalizeH="0" baseline="0" noProof="0" dirty="0">
                <a:ln>
                  <a:noFill/>
                </a:ln>
                <a:solidFill>
                  <a:prstClr val="white"/>
                </a:solidFill>
                <a:effectLst/>
                <a:uLnTx/>
                <a:uFillTx/>
                <a:latin typeface="Rockwell Condensed" panose="02060603050405020104"/>
                <a:ea typeface="+mn-ea"/>
                <a:cs typeface="+mn-cs"/>
              </a:rPr>
            </a:br>
            <a:endParaRPr lang="fi-FI" sz="2100" dirty="0">
              <a:solidFill>
                <a:schemeClr val="bg1">
                  <a:shade val="97000"/>
                  <a:satMod val="150000"/>
                </a:schemeClr>
              </a:solidFill>
            </a:endParaRPr>
          </a:p>
        </p:txBody>
      </p:sp>
      <p:sp>
        <p:nvSpPr>
          <p:cNvPr id="4" name="Alatunnisteen paikkamerkki 3">
            <a:extLst>
              <a:ext uri="{FF2B5EF4-FFF2-40B4-BE49-F238E27FC236}">
                <a16:creationId xmlns:a16="http://schemas.microsoft.com/office/drawing/2014/main" id="{CD60D242-BD32-4F1C-9656-0CCC557DB8F9}"/>
              </a:ext>
            </a:extLst>
          </p:cNvPr>
          <p:cNvSpPr>
            <a:spLocks noGrp="1"/>
          </p:cNvSpPr>
          <p:nvPr>
            <p:ph type="ftr" sz="quarter" idx="11"/>
          </p:nvPr>
        </p:nvSpPr>
        <p:spPr>
          <a:xfrm>
            <a:off x="672794" y="6375090"/>
            <a:ext cx="6327648" cy="365125"/>
          </a:xfrm>
        </p:spPr>
        <p:txBody>
          <a:bodyPr>
            <a:normAutofit/>
          </a:bodyPr>
          <a:lstStyle/>
          <a:p>
            <a:pPr>
              <a:spcAft>
                <a:spcPts val="600"/>
              </a:spcAft>
            </a:pPr>
            <a:r>
              <a:rPr lang="fi-FI" sz="1000"/>
              <a:t>Savonian ammattikorkeakoulu. MM20SM Matkailu- ja ravitsemisalan tutkinto-ohjelma Reetta Karppinen</a:t>
            </a:r>
          </a:p>
        </p:txBody>
      </p:sp>
      <p:sp>
        <p:nvSpPr>
          <p:cNvPr id="21" name="Tekstiruutu 20">
            <a:extLst>
              <a:ext uri="{FF2B5EF4-FFF2-40B4-BE49-F238E27FC236}">
                <a16:creationId xmlns:a16="http://schemas.microsoft.com/office/drawing/2014/main" id="{492FA256-6942-4890-A06E-CA5BC36EA5DB}"/>
              </a:ext>
            </a:extLst>
          </p:cNvPr>
          <p:cNvSpPr txBox="1"/>
          <p:nvPr/>
        </p:nvSpPr>
        <p:spPr>
          <a:xfrm>
            <a:off x="672794" y="440173"/>
            <a:ext cx="11097447" cy="1600438"/>
          </a:xfrm>
          <a:prstGeom prst="rect">
            <a:avLst/>
          </a:prstGeom>
          <a:noFill/>
        </p:spPr>
        <p:txBody>
          <a:bodyPr wrap="square">
            <a:spAutoFit/>
          </a:bodyPr>
          <a:lstStyle/>
          <a:p>
            <a:r>
              <a:rPr lang="fi-FI" dirty="0">
                <a:latin typeface="+mj-lt"/>
              </a:rPr>
              <a:t>Restonomitutkinnosta valmistutaan matkailu- ja ravitsemisalan asiantuntija- ja esimiestehtäviin.                                    </a:t>
            </a:r>
            <a:r>
              <a:rPr lang="fi-FI" sz="4000" dirty="0">
                <a:latin typeface="+mj-lt"/>
              </a:rPr>
              <a:t>MILLAISIA AJATUKSIA TÄMÄ HERÄTTÄÄ SINUSSA PERUSTUEN ALAN TYÖTEHTÄVIEN TUNTEMUKSEESI?</a:t>
            </a:r>
          </a:p>
        </p:txBody>
      </p:sp>
    </p:spTree>
    <p:extLst>
      <p:ext uri="{BB962C8B-B14F-4D97-AF65-F5344CB8AC3E}">
        <p14:creationId xmlns:p14="http://schemas.microsoft.com/office/powerpoint/2010/main" val="26381221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DBCCD0C-E463-4CB7-ABEC-003B4C3902D9}"/>
              </a:ext>
            </a:extLst>
          </p:cNvPr>
          <p:cNvSpPr>
            <a:spLocks noGrp="1"/>
          </p:cNvSpPr>
          <p:nvPr>
            <p:ph type="title"/>
          </p:nvPr>
        </p:nvSpPr>
        <p:spPr>
          <a:xfrm>
            <a:off x="265813" y="220091"/>
            <a:ext cx="11829997" cy="1609344"/>
          </a:xfrm>
        </p:spPr>
        <p:txBody>
          <a:bodyPr>
            <a:normAutofit/>
          </a:bodyPr>
          <a:lstStyle/>
          <a:p>
            <a:pPr algn="ctr"/>
            <a:r>
              <a:rPr lang="fi-FI" sz="4000" dirty="0"/>
              <a:t>Millaisia haasteita näet restonomeilla työelämässä?</a:t>
            </a:r>
          </a:p>
        </p:txBody>
      </p:sp>
      <p:graphicFrame>
        <p:nvGraphicFramePr>
          <p:cNvPr id="5" name="Sisällön paikkamerkki 4">
            <a:extLst>
              <a:ext uri="{FF2B5EF4-FFF2-40B4-BE49-F238E27FC236}">
                <a16:creationId xmlns:a16="http://schemas.microsoft.com/office/drawing/2014/main" id="{1BDB9929-732E-45EB-AA17-450D4677886A}"/>
              </a:ext>
            </a:extLst>
          </p:cNvPr>
          <p:cNvGraphicFramePr>
            <a:graphicFrameLocks noGrp="1"/>
          </p:cNvGraphicFramePr>
          <p:nvPr>
            <p:ph idx="1"/>
            <p:extLst>
              <p:ext uri="{D42A27DB-BD31-4B8C-83A1-F6EECF244321}">
                <p14:modId xmlns:p14="http://schemas.microsoft.com/office/powerpoint/2010/main" val="280926080"/>
              </p:ext>
            </p:extLst>
          </p:nvPr>
        </p:nvGraphicFramePr>
        <p:xfrm>
          <a:off x="1066800" y="2093976"/>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1BEA801A-E880-415F-8EEA-8E1DBAB11884}"/>
              </a:ext>
            </a:extLst>
          </p:cNvPr>
          <p:cNvSpPr>
            <a:spLocks noGrp="1"/>
          </p:cNvSpPr>
          <p:nvPr>
            <p:ph type="ftr" sz="quarter" idx="11"/>
          </p:nvPr>
        </p:nvSpPr>
        <p:spPr>
          <a:xfrm>
            <a:off x="1088136" y="6272784"/>
            <a:ext cx="6981976" cy="365125"/>
          </a:xfrm>
        </p:spPr>
        <p:txBody>
          <a:bodyPr/>
          <a:lstStyle/>
          <a:p>
            <a:r>
              <a:rPr lang="fi-FI" dirty="0"/>
              <a:t>Savonian ammattikorkeakoulu. MM20SM Matkailu- ja ravitsemisalan tutkinto-ohjelma Reetta Karppinen</a:t>
            </a:r>
          </a:p>
        </p:txBody>
      </p:sp>
    </p:spTree>
    <p:extLst>
      <p:ext uri="{BB962C8B-B14F-4D97-AF65-F5344CB8AC3E}">
        <p14:creationId xmlns:p14="http://schemas.microsoft.com/office/powerpoint/2010/main" val="11798113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2943CF-58F4-437A-B7B5-395518FB1435}"/>
              </a:ext>
            </a:extLst>
          </p:cNvPr>
          <p:cNvSpPr>
            <a:spLocks noGrp="1"/>
          </p:cNvSpPr>
          <p:nvPr>
            <p:ph type="title"/>
          </p:nvPr>
        </p:nvSpPr>
        <p:spPr>
          <a:xfrm>
            <a:off x="1069848" y="484632"/>
            <a:ext cx="10058400" cy="1609344"/>
          </a:xfrm>
        </p:spPr>
        <p:txBody>
          <a:bodyPr>
            <a:normAutofit/>
          </a:bodyPr>
          <a:lstStyle/>
          <a:p>
            <a:pPr algn="ctr"/>
            <a:r>
              <a:rPr lang="fi-FI" sz="4000" dirty="0"/>
              <a:t>Työelämän mahdollisuudet</a:t>
            </a:r>
          </a:p>
        </p:txBody>
      </p:sp>
      <p:sp>
        <p:nvSpPr>
          <p:cNvPr id="10" name="Rectangle 9">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latunnisteen paikkamerkki 3">
            <a:extLst>
              <a:ext uri="{FF2B5EF4-FFF2-40B4-BE49-F238E27FC236}">
                <a16:creationId xmlns:a16="http://schemas.microsoft.com/office/drawing/2014/main" id="{AE87B6D1-7C3F-4530-94C8-DEB93A136FFE}"/>
              </a:ext>
            </a:extLst>
          </p:cNvPr>
          <p:cNvSpPr>
            <a:spLocks noGrp="1"/>
          </p:cNvSpPr>
          <p:nvPr>
            <p:ph type="ftr" sz="quarter" idx="11"/>
          </p:nvPr>
        </p:nvSpPr>
        <p:spPr>
          <a:xfrm>
            <a:off x="1088136" y="6272784"/>
            <a:ext cx="6327648" cy="365125"/>
          </a:xfrm>
        </p:spPr>
        <p:txBody>
          <a:bodyPr>
            <a:normAutofit/>
          </a:bodyPr>
          <a:lstStyle/>
          <a:p>
            <a:pPr>
              <a:spcAft>
                <a:spcPts val="600"/>
              </a:spcAft>
            </a:pPr>
            <a:r>
              <a:rPr lang="fi-FI" sz="1000"/>
              <a:t>Savonian ammattikorkeakoulu. MM20SM Matkailu- ja ravitsemisalan tutkinto-ohjelma Reetta Karppinen</a:t>
            </a:r>
          </a:p>
        </p:txBody>
      </p:sp>
      <p:graphicFrame>
        <p:nvGraphicFramePr>
          <p:cNvPr id="22" name="Sisällön paikkamerkki 2">
            <a:extLst>
              <a:ext uri="{FF2B5EF4-FFF2-40B4-BE49-F238E27FC236}">
                <a16:creationId xmlns:a16="http://schemas.microsoft.com/office/drawing/2014/main" id="{827450AA-4F00-4217-AD67-BE9DF695996B}"/>
              </a:ext>
            </a:extLst>
          </p:cNvPr>
          <p:cNvGraphicFramePr>
            <a:graphicFrameLocks noGrp="1"/>
          </p:cNvGraphicFramePr>
          <p:nvPr>
            <p:ph idx="1"/>
            <p:extLst>
              <p:ext uri="{D42A27DB-BD31-4B8C-83A1-F6EECF244321}">
                <p14:modId xmlns:p14="http://schemas.microsoft.com/office/powerpoint/2010/main" val="1792295678"/>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258060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 name="Oval 19">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2" name="Oval 2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Otsikko 1">
            <a:extLst>
              <a:ext uri="{FF2B5EF4-FFF2-40B4-BE49-F238E27FC236}">
                <a16:creationId xmlns:a16="http://schemas.microsoft.com/office/drawing/2014/main" id="{2837A9F7-35A5-4094-BB7F-BA4EDFF4F3C4}"/>
              </a:ext>
            </a:extLst>
          </p:cNvPr>
          <p:cNvSpPr>
            <a:spLocks noGrp="1"/>
          </p:cNvSpPr>
          <p:nvPr>
            <p:ph type="title"/>
          </p:nvPr>
        </p:nvSpPr>
        <p:spPr>
          <a:xfrm>
            <a:off x="642657" y="2457990"/>
            <a:ext cx="4335621" cy="2104273"/>
          </a:xfrm>
          <a:noFill/>
        </p:spPr>
        <p:txBody>
          <a:bodyPr>
            <a:normAutofit/>
          </a:bodyPr>
          <a:lstStyle/>
          <a:p>
            <a:pPr algn="ctr"/>
            <a:r>
              <a:rPr lang="fi-FI" sz="2800" dirty="0">
                <a:solidFill>
                  <a:schemeClr val="bg1"/>
                </a:solidFill>
              </a:rPr>
              <a:t>Työpainotteisempaa             opiskelua                    erilaisissa              työympäristöissä</a:t>
            </a:r>
          </a:p>
        </p:txBody>
      </p:sp>
      <p:sp>
        <p:nvSpPr>
          <p:cNvPr id="24" name="Rectangle 2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 name="Alatunnisteen paikkamerkki 3">
            <a:extLst>
              <a:ext uri="{FF2B5EF4-FFF2-40B4-BE49-F238E27FC236}">
                <a16:creationId xmlns:a16="http://schemas.microsoft.com/office/drawing/2014/main" id="{43417710-898B-479F-B3B4-F2C0AE0C8935}"/>
              </a:ext>
            </a:extLst>
          </p:cNvPr>
          <p:cNvSpPr>
            <a:spLocks noGrp="1"/>
          </p:cNvSpPr>
          <p:nvPr>
            <p:ph type="ftr" sz="quarter" idx="11"/>
          </p:nvPr>
        </p:nvSpPr>
        <p:spPr>
          <a:xfrm>
            <a:off x="375754" y="6302626"/>
            <a:ext cx="6327648" cy="365125"/>
          </a:xfrm>
        </p:spPr>
        <p:txBody>
          <a:bodyPr>
            <a:normAutofit/>
          </a:bodyPr>
          <a:lstStyle/>
          <a:p>
            <a:pPr>
              <a:spcAft>
                <a:spcPts val="600"/>
              </a:spcAft>
            </a:pPr>
            <a:r>
              <a:rPr lang="fi-FI" sz="1000"/>
              <a:t>Savonian ammattikorkeakoulu. MM20SM Matkailu- ja ravitsemisalan tutkinto-ohjelma Reetta Karppinen</a:t>
            </a:r>
          </a:p>
        </p:txBody>
      </p:sp>
      <p:graphicFrame>
        <p:nvGraphicFramePr>
          <p:cNvPr id="9" name="Sisällön paikkamerkki 6">
            <a:extLst>
              <a:ext uri="{FF2B5EF4-FFF2-40B4-BE49-F238E27FC236}">
                <a16:creationId xmlns:a16="http://schemas.microsoft.com/office/drawing/2014/main" id="{8896EE4C-B202-44DF-B7B4-0D98ED96C52D}"/>
              </a:ext>
            </a:extLst>
          </p:cNvPr>
          <p:cNvGraphicFramePr>
            <a:graphicFrameLocks noGrp="1"/>
          </p:cNvGraphicFramePr>
          <p:nvPr>
            <p:ph idx="1"/>
            <p:extLst>
              <p:ext uri="{D42A27DB-BD31-4B8C-83A1-F6EECF244321}">
                <p14:modId xmlns:p14="http://schemas.microsoft.com/office/powerpoint/2010/main" val="2256110591"/>
              </p:ext>
            </p:extLst>
          </p:nvPr>
        </p:nvGraphicFramePr>
        <p:xfrm>
          <a:off x="5633410" y="1307510"/>
          <a:ext cx="5428835" cy="508512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8" name="Otsikko 1">
            <a:extLst>
              <a:ext uri="{FF2B5EF4-FFF2-40B4-BE49-F238E27FC236}">
                <a16:creationId xmlns:a16="http://schemas.microsoft.com/office/drawing/2014/main" id="{1250E39A-08A9-433B-9195-12A3767298E2}"/>
              </a:ext>
            </a:extLst>
          </p:cNvPr>
          <p:cNvSpPr txBox="1">
            <a:spLocks/>
          </p:cNvSpPr>
          <p:nvPr/>
        </p:nvSpPr>
        <p:spPr>
          <a:xfrm>
            <a:off x="290419" y="124304"/>
            <a:ext cx="10925606" cy="1562302"/>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5400" kern="1200" cap="all" baseline="0">
                <a:blipFill>
                  <a:blip r:embed="rId11">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fi-FI" sz="3600" dirty="0">
                <a:solidFill>
                  <a:schemeClr val="tx1"/>
                </a:solidFill>
              </a:rPr>
              <a:t>Kehitysideoita restonomikoulutukseen perustuen alan </a:t>
            </a:r>
            <a:br>
              <a:rPr lang="fi-FI" sz="3600" dirty="0">
                <a:solidFill>
                  <a:schemeClr val="tx1"/>
                </a:solidFill>
              </a:rPr>
            </a:br>
            <a:r>
              <a:rPr lang="fi-FI" sz="3600" dirty="0">
                <a:solidFill>
                  <a:schemeClr val="tx1"/>
                </a:solidFill>
              </a:rPr>
              <a:t>työkokemukseesi ja  tietämykseesi</a:t>
            </a:r>
          </a:p>
        </p:txBody>
      </p:sp>
    </p:spTree>
    <p:extLst>
      <p:ext uri="{BB962C8B-B14F-4D97-AF65-F5344CB8AC3E}">
        <p14:creationId xmlns:p14="http://schemas.microsoft.com/office/powerpoint/2010/main" val="23675592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E9C3439-1BF9-400D-94CB-48AF17861DFB}"/>
              </a:ext>
            </a:extLst>
          </p:cNvPr>
          <p:cNvSpPr>
            <a:spLocks noGrp="1"/>
          </p:cNvSpPr>
          <p:nvPr>
            <p:ph type="title"/>
          </p:nvPr>
        </p:nvSpPr>
        <p:spPr/>
        <p:txBody>
          <a:bodyPr>
            <a:normAutofit/>
          </a:bodyPr>
          <a:lstStyle/>
          <a:p>
            <a:r>
              <a:rPr lang="fi-FI" sz="4000" dirty="0"/>
              <a:t>Haastateltavien Terveiset </a:t>
            </a:r>
            <a:r>
              <a:rPr lang="fi-FI" sz="4000" dirty="0" err="1"/>
              <a:t>savonian</a:t>
            </a:r>
            <a:r>
              <a:rPr lang="fi-FI" sz="4000" dirty="0"/>
              <a:t> amk:n </a:t>
            </a:r>
            <a:br>
              <a:rPr lang="fi-FI" sz="4000" dirty="0"/>
            </a:br>
            <a:r>
              <a:rPr lang="fi-FI" sz="4000" dirty="0"/>
              <a:t>restonomiopiskelijoille</a:t>
            </a:r>
          </a:p>
        </p:txBody>
      </p:sp>
      <p:sp>
        <p:nvSpPr>
          <p:cNvPr id="4" name="Alatunnisteen paikkamerkki 3">
            <a:extLst>
              <a:ext uri="{FF2B5EF4-FFF2-40B4-BE49-F238E27FC236}">
                <a16:creationId xmlns:a16="http://schemas.microsoft.com/office/drawing/2014/main" id="{EDBE5965-055C-450F-BF7E-54DDD68D71D8}"/>
              </a:ext>
            </a:extLst>
          </p:cNvPr>
          <p:cNvSpPr>
            <a:spLocks noGrp="1"/>
          </p:cNvSpPr>
          <p:nvPr>
            <p:ph type="ftr" sz="quarter" idx="11"/>
          </p:nvPr>
        </p:nvSpPr>
        <p:spPr>
          <a:xfrm>
            <a:off x="1069848" y="6373368"/>
            <a:ext cx="6907548" cy="365125"/>
          </a:xfrm>
        </p:spPr>
        <p:txBody>
          <a:bodyPr/>
          <a:lstStyle/>
          <a:p>
            <a:r>
              <a:rPr lang="fi-FI" dirty="0"/>
              <a:t>Savonian ammattikorkeakoulu. MM20SM Matkailu- ja ravitsemisalan tutkinto-ohjelma Reetta Karppinen</a:t>
            </a:r>
          </a:p>
        </p:txBody>
      </p:sp>
      <p:graphicFrame>
        <p:nvGraphicFramePr>
          <p:cNvPr id="8" name="Sisällön paikkamerkki 7">
            <a:extLst>
              <a:ext uri="{FF2B5EF4-FFF2-40B4-BE49-F238E27FC236}">
                <a16:creationId xmlns:a16="http://schemas.microsoft.com/office/drawing/2014/main" id="{470D4627-2266-463C-AF49-2CC9C2DFA79B}"/>
              </a:ext>
            </a:extLst>
          </p:cNvPr>
          <p:cNvGraphicFramePr>
            <a:graphicFrameLocks noGrp="1"/>
          </p:cNvGraphicFramePr>
          <p:nvPr>
            <p:ph idx="1"/>
            <p:extLst>
              <p:ext uri="{D42A27DB-BD31-4B8C-83A1-F6EECF244321}">
                <p14:modId xmlns:p14="http://schemas.microsoft.com/office/powerpoint/2010/main" val="40726878"/>
              </p:ext>
            </p:extLst>
          </p:nvPr>
        </p:nvGraphicFramePr>
        <p:xfrm>
          <a:off x="1069975" y="1303020"/>
          <a:ext cx="10058400" cy="48691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02450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Otsikko 1">
            <a:extLst>
              <a:ext uri="{FF2B5EF4-FFF2-40B4-BE49-F238E27FC236}">
                <a16:creationId xmlns:a16="http://schemas.microsoft.com/office/drawing/2014/main" id="{BAE9BAB7-4326-46A9-AEE2-FE9FD4826492}"/>
              </a:ext>
            </a:extLst>
          </p:cNvPr>
          <p:cNvSpPr>
            <a:spLocks noGrp="1"/>
          </p:cNvSpPr>
          <p:nvPr>
            <p:ph type="title"/>
          </p:nvPr>
        </p:nvSpPr>
        <p:spPr>
          <a:xfrm>
            <a:off x="1246134" y="2093844"/>
            <a:ext cx="3253129" cy="2492848"/>
          </a:xfrm>
          <a:noFill/>
        </p:spPr>
        <p:txBody>
          <a:bodyPr>
            <a:normAutofit/>
          </a:bodyPr>
          <a:lstStyle/>
          <a:p>
            <a:pPr algn="ctr"/>
            <a:r>
              <a:rPr lang="fi-FI" sz="4000" dirty="0">
                <a:solidFill>
                  <a:srgbClr val="FFFFFF"/>
                </a:solidFill>
              </a:rPr>
              <a:t>Yhteenvetoa haastattelusta</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isällön paikkamerkki 2">
            <a:extLst>
              <a:ext uri="{FF2B5EF4-FFF2-40B4-BE49-F238E27FC236}">
                <a16:creationId xmlns:a16="http://schemas.microsoft.com/office/drawing/2014/main" id="{8C8C12CA-2683-43F4-9921-48BAEB31604B}"/>
              </a:ext>
            </a:extLst>
          </p:cNvPr>
          <p:cNvSpPr>
            <a:spLocks noGrp="1"/>
          </p:cNvSpPr>
          <p:nvPr>
            <p:ph idx="1"/>
          </p:nvPr>
        </p:nvSpPr>
        <p:spPr>
          <a:xfrm>
            <a:off x="5617886" y="1315944"/>
            <a:ext cx="6014133" cy="5407212"/>
          </a:xfrm>
        </p:spPr>
        <p:txBody>
          <a:bodyPr anchor="ctr">
            <a:normAutofit fontScale="92500" lnSpcReduction="20000"/>
          </a:bodyPr>
          <a:lstStyle/>
          <a:p>
            <a:r>
              <a:rPr lang="fi-FI" dirty="0"/>
              <a:t>Haastateltavat tunsivat hyvin ammattipätevyytensä, olivat osanneet markkinoida osaamistaan työelämässä ja olivat tietoisia alan palkkauksesta.</a:t>
            </a:r>
          </a:p>
          <a:p>
            <a:r>
              <a:rPr lang="fi-FI" dirty="0"/>
              <a:t>Restonomikoulutuksen koettiin antavan hyviä valmiuksia työelämään mutta koulutusta kehitettäisiin vieläkin enemmän työelämälähtöiseksi.</a:t>
            </a:r>
          </a:p>
          <a:p>
            <a:r>
              <a:rPr lang="fi-FI" dirty="0"/>
              <a:t>Asiantuntijatehtäviin odotettaisiin pohjalle enemmän työntekijäkokemusta.</a:t>
            </a:r>
          </a:p>
          <a:p>
            <a:r>
              <a:rPr lang="fi-FI" dirty="0"/>
              <a:t>Valmistumisen jälkeen haastateltujen restonomien työurat monipuolisia. </a:t>
            </a:r>
          </a:p>
          <a:p>
            <a:r>
              <a:rPr lang="fi-FI" dirty="0"/>
              <a:t>Työelämän haasteet nähtiin yhdenmukaisina ja työelämän antamia mahdollisuuksia pohdittiin laaja-alaisen ammattiosaamisen, työyhteisön ja asiakkaiden kautta.</a:t>
            </a:r>
          </a:p>
          <a:p>
            <a:r>
              <a:rPr lang="fi-FI" dirty="0"/>
              <a:t>Restonomiopiskelijoiden terveisissä korostettiin jatkuvaa koko opiskelu- ja työelämän mittaista oman osaamisen kehittämistä. </a:t>
            </a:r>
          </a:p>
          <a:p>
            <a:r>
              <a:rPr lang="fi-FI" dirty="0"/>
              <a:t>Muistutettiin alan haasteista mutta oltiin yksimielisiä siitä, että valittu ala on hyvä valinta.</a:t>
            </a:r>
          </a:p>
          <a:p>
            <a:endParaRPr lang="fi-FI" dirty="0"/>
          </a:p>
          <a:p>
            <a:endParaRPr lang="fi-FI" dirty="0"/>
          </a:p>
          <a:p>
            <a:endParaRPr lang="fi-FI" dirty="0"/>
          </a:p>
        </p:txBody>
      </p:sp>
      <p:sp>
        <p:nvSpPr>
          <p:cNvPr id="4" name="Alatunnisteen paikkamerkki 3">
            <a:extLst>
              <a:ext uri="{FF2B5EF4-FFF2-40B4-BE49-F238E27FC236}">
                <a16:creationId xmlns:a16="http://schemas.microsoft.com/office/drawing/2014/main" id="{AB1327A0-C73E-4F5D-AC28-A157337ABD3B}"/>
              </a:ext>
            </a:extLst>
          </p:cNvPr>
          <p:cNvSpPr>
            <a:spLocks noGrp="1"/>
          </p:cNvSpPr>
          <p:nvPr>
            <p:ph type="ftr" sz="quarter" idx="11"/>
          </p:nvPr>
        </p:nvSpPr>
        <p:spPr>
          <a:xfrm>
            <a:off x="1088135" y="6272784"/>
            <a:ext cx="7205259" cy="365125"/>
          </a:xfrm>
        </p:spPr>
        <p:txBody>
          <a:bodyPr/>
          <a:lstStyle/>
          <a:p>
            <a:r>
              <a:rPr lang="fi-FI" dirty="0"/>
              <a:t>Savonian ammattikorkeakoulu. MM20SM Matkailu- ja ravitsemisalan tutkinto-ohjelma Reetta Karppinen</a:t>
            </a:r>
          </a:p>
        </p:txBody>
      </p:sp>
    </p:spTree>
    <p:extLst>
      <p:ext uri="{BB962C8B-B14F-4D97-AF65-F5344CB8AC3E}">
        <p14:creationId xmlns:p14="http://schemas.microsoft.com/office/powerpoint/2010/main" val="17591455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Otsikko 1">
            <a:extLst>
              <a:ext uri="{FF2B5EF4-FFF2-40B4-BE49-F238E27FC236}">
                <a16:creationId xmlns:a16="http://schemas.microsoft.com/office/drawing/2014/main" id="{EE14B6F1-A125-4994-92BD-4B405B554CEB}"/>
              </a:ext>
            </a:extLst>
          </p:cNvPr>
          <p:cNvSpPr>
            <a:spLocks noGrp="1"/>
          </p:cNvSpPr>
          <p:nvPr>
            <p:ph type="title"/>
          </p:nvPr>
        </p:nvSpPr>
        <p:spPr>
          <a:xfrm>
            <a:off x="1315616" y="2192694"/>
            <a:ext cx="2815175" cy="2288441"/>
          </a:xfrm>
          <a:noFill/>
        </p:spPr>
        <p:txBody>
          <a:bodyPr>
            <a:normAutofit fontScale="90000"/>
          </a:bodyPr>
          <a:lstStyle/>
          <a:p>
            <a:pPr algn="ctr"/>
            <a:r>
              <a:rPr lang="fi-FI" sz="4400" dirty="0">
                <a:solidFill>
                  <a:srgbClr val="FFFFFF"/>
                </a:solidFill>
              </a:rPr>
              <a:t>Omat ajatukset haastattelun jälkeen</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isällön paikkamerkki 2">
            <a:extLst>
              <a:ext uri="{FF2B5EF4-FFF2-40B4-BE49-F238E27FC236}">
                <a16:creationId xmlns:a16="http://schemas.microsoft.com/office/drawing/2014/main" id="{7DA8D5A0-D4B7-4038-90D3-2C0DAB4146D6}"/>
              </a:ext>
            </a:extLst>
          </p:cNvPr>
          <p:cNvSpPr>
            <a:spLocks noGrp="1"/>
          </p:cNvSpPr>
          <p:nvPr>
            <p:ph idx="1"/>
          </p:nvPr>
        </p:nvSpPr>
        <p:spPr>
          <a:xfrm>
            <a:off x="5529412" y="366796"/>
            <a:ext cx="6504594" cy="5905988"/>
          </a:xfrm>
        </p:spPr>
        <p:txBody>
          <a:bodyPr anchor="ctr">
            <a:noAutofit/>
          </a:bodyPr>
          <a:lstStyle/>
          <a:p>
            <a:pPr marL="0" indent="0">
              <a:lnSpc>
                <a:spcPct val="150000"/>
              </a:lnSpc>
              <a:buNone/>
            </a:pPr>
            <a:r>
              <a:rPr lang="fi-FI" sz="1800" i="1" dirty="0"/>
              <a:t>”Ennen opintojen aloittamista kohtaamani ennakko-olettamukset osoittautuivat onneksi haastattelun avuilla vääriksi; oman alan ja ammattitaidon tuntemus oli haastatelluilla kohdillaan ja he näkivät opintojen hyödyllisyyden myös nykyisessä työssään. Omalla aktiivisuudella ja omilla tavoitteilla on suuri merkitys siihen, mitä ja miten paljon hyötyä opinnoista on työelämän kannalta.  Työharjoitteluun kannattaa rohkeasti hakeutua asiantuntija- ja esimiestasolle eikä enää suorittaviin tehtäviin.  Opintojen jälkeen työmahdollisuudet ovat luulemaani monipuolisempia, joten täytyy säilyttää avarakatseisuus erilaisiin vaihtoehtoihin. ”</a:t>
            </a:r>
          </a:p>
          <a:p>
            <a:pPr marL="0" indent="0" algn="ctr">
              <a:lnSpc>
                <a:spcPct val="150000"/>
              </a:lnSpc>
              <a:buNone/>
            </a:pPr>
            <a:r>
              <a:rPr lang="fi-FI" sz="1600" i="1" dirty="0"/>
              <a:t>Etenemisestäni valitsemallani reitillä voi lukea osoitteesta: https://blogi.savonia.fi/reettakarppinen/</a:t>
            </a:r>
            <a:endParaRPr lang="fi-FI" sz="1600" dirty="0"/>
          </a:p>
        </p:txBody>
      </p:sp>
      <p:sp>
        <p:nvSpPr>
          <p:cNvPr id="4" name="Alatunnisteen paikkamerkki 3">
            <a:extLst>
              <a:ext uri="{FF2B5EF4-FFF2-40B4-BE49-F238E27FC236}">
                <a16:creationId xmlns:a16="http://schemas.microsoft.com/office/drawing/2014/main" id="{9BCDD6F4-1CE1-4E6E-99E9-B6939D0377DA}"/>
              </a:ext>
            </a:extLst>
          </p:cNvPr>
          <p:cNvSpPr>
            <a:spLocks noGrp="1"/>
          </p:cNvSpPr>
          <p:nvPr>
            <p:ph type="ftr" sz="quarter" idx="11"/>
          </p:nvPr>
        </p:nvSpPr>
        <p:spPr>
          <a:xfrm>
            <a:off x="1088135" y="6272784"/>
            <a:ext cx="6928813" cy="365125"/>
          </a:xfrm>
        </p:spPr>
        <p:txBody>
          <a:bodyPr/>
          <a:lstStyle/>
          <a:p>
            <a:r>
              <a:rPr lang="fi-FI" dirty="0"/>
              <a:t>Savonian ammattikorkeakoulu. MM20SM Matkailu- ja ravitsemisalan tutkinto-ohjelma Reetta Karppinen</a:t>
            </a:r>
          </a:p>
        </p:txBody>
      </p:sp>
    </p:spTree>
    <p:extLst>
      <p:ext uri="{BB962C8B-B14F-4D97-AF65-F5344CB8AC3E}">
        <p14:creationId xmlns:p14="http://schemas.microsoft.com/office/powerpoint/2010/main" val="15534187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B1FC97C-91CC-4B12-B6A5-F7AA30F1A4DC}"/>
              </a:ext>
            </a:extLst>
          </p:cNvPr>
          <p:cNvSpPr>
            <a:spLocks noGrp="1"/>
          </p:cNvSpPr>
          <p:nvPr>
            <p:ph type="title"/>
          </p:nvPr>
        </p:nvSpPr>
        <p:spPr>
          <a:xfrm>
            <a:off x="838200" y="365126"/>
            <a:ext cx="10515600" cy="948286"/>
          </a:xfrm>
        </p:spPr>
        <p:txBody>
          <a:bodyPr/>
          <a:lstStyle/>
          <a:p>
            <a:r>
              <a:rPr lang="fi-FI" dirty="0"/>
              <a:t>Lähteet</a:t>
            </a:r>
          </a:p>
        </p:txBody>
      </p:sp>
      <p:sp>
        <p:nvSpPr>
          <p:cNvPr id="3" name="Sisällön paikkamerkki 2">
            <a:extLst>
              <a:ext uri="{FF2B5EF4-FFF2-40B4-BE49-F238E27FC236}">
                <a16:creationId xmlns:a16="http://schemas.microsoft.com/office/drawing/2014/main" id="{D881FB51-4F05-4070-85A7-5CB149A75D48}"/>
              </a:ext>
            </a:extLst>
          </p:cNvPr>
          <p:cNvSpPr>
            <a:spLocks noGrp="1"/>
          </p:cNvSpPr>
          <p:nvPr>
            <p:ph idx="1"/>
          </p:nvPr>
        </p:nvSpPr>
        <p:spPr>
          <a:xfrm>
            <a:off x="838200" y="1313412"/>
            <a:ext cx="10515600" cy="5179462"/>
          </a:xfrm>
        </p:spPr>
        <p:txBody>
          <a:bodyPr>
            <a:normAutofit/>
          </a:bodyPr>
          <a:lstStyle/>
          <a:p>
            <a:r>
              <a:rPr lang="fi-FI" sz="1600" dirty="0"/>
              <a:t>Hiltunen, Arto 2013. Restonomin ammatissa- Miksi restonomia tarvitaan? Akavan Erityisalojen ammattijulkaisu 2/2013, uusintapainos 9/2014. Akavan Erityisalat AE ry ja Suomen Restonomit SURE ry. https://www.akavanerityisalat.fi/files/4889/Ammattina_restonomi_uusi.pdf Viitattu 14.11.2020</a:t>
            </a:r>
          </a:p>
          <a:p>
            <a:r>
              <a:rPr lang="fi-FI" sz="1600" dirty="0"/>
              <a:t>Vierailija 2014. Vauva.fi –sivuston keskustelupalsta 31.5.2014. https://www.vauva.fi/keskustelu/3994274/ketju/olen_restonomi_ja_en_oikeasti_ymmarra_mita_hyotya_tasta_koulutuksesta_oli Viitattu 14.11.2020</a:t>
            </a:r>
          </a:p>
          <a:p>
            <a:r>
              <a:rPr lang="fi-FI" sz="1600" dirty="0" err="1"/>
              <a:t>Velkapetteri</a:t>
            </a:r>
            <a:r>
              <a:rPr lang="fi-FI" sz="1600" dirty="0"/>
              <a:t> 2017. Kauppalehti.fi –sivuston keskustelupalsta 6.2.2017. https://keskustelu.kauppalehti.fi/5/i/keskustelu/thread.jspa?messageID=7487292 Viitattu 14.11.2020</a:t>
            </a:r>
          </a:p>
          <a:p>
            <a:r>
              <a:rPr lang="fi-FI" sz="1600" dirty="0"/>
              <a:t>Restonomi 2005. Suomi 24.fi –keskustelupalsta 24.01.2005. https://keskustelu.suomi24.fi/t/1466059/mita-restonomi-tekee Viitattu 14.11.2020</a:t>
            </a:r>
          </a:p>
          <a:p>
            <a:r>
              <a:rPr lang="fi-FI" sz="1600" dirty="0"/>
              <a:t>Toinen vaihtoehto 2005. Suomi 24.fi –keskustelupalsta 24.01.2002. https://keskustelu.suomi24.fi/t/1466059/mita-restonomi-tekee Viitattu 14.11.2020</a:t>
            </a:r>
          </a:p>
          <a:p>
            <a:r>
              <a:rPr lang="fi-FI" sz="1600" dirty="0"/>
              <a:t>REST. In </a:t>
            </a:r>
            <a:r>
              <a:rPr lang="fi-FI" sz="1600" dirty="0" err="1"/>
              <a:t>peace</a:t>
            </a:r>
            <a:r>
              <a:rPr lang="fi-FI" sz="1600" dirty="0"/>
              <a:t> 2008. Suomi 24.fi –keskustelupalsta 10.05.2008. https://keskustelu.suomi24.fi/t/1466059/mita-restonomi-tekee Viitattu 14.11.2020.</a:t>
            </a:r>
          </a:p>
          <a:p>
            <a:r>
              <a:rPr lang="fi-FI" sz="1600" dirty="0"/>
              <a:t>Kuva: suoralinkki lähteeseen kuvassa Haettu 30.11.2020</a:t>
            </a:r>
          </a:p>
          <a:p>
            <a:endParaRPr lang="fi-FI" sz="2000" dirty="0"/>
          </a:p>
        </p:txBody>
      </p:sp>
      <p:sp>
        <p:nvSpPr>
          <p:cNvPr id="4" name="Alatunnisteen paikkamerkki 3">
            <a:extLst>
              <a:ext uri="{FF2B5EF4-FFF2-40B4-BE49-F238E27FC236}">
                <a16:creationId xmlns:a16="http://schemas.microsoft.com/office/drawing/2014/main" id="{C6247AEB-3B4F-4013-8A78-7C927FBC40E0}"/>
              </a:ext>
            </a:extLst>
          </p:cNvPr>
          <p:cNvSpPr>
            <a:spLocks noGrp="1"/>
          </p:cNvSpPr>
          <p:nvPr>
            <p:ph type="ftr" sz="quarter" idx="11"/>
          </p:nvPr>
        </p:nvSpPr>
        <p:spPr>
          <a:xfrm>
            <a:off x="1088135" y="6272784"/>
            <a:ext cx="7343483" cy="365125"/>
          </a:xfrm>
        </p:spPr>
        <p:txBody>
          <a:bodyPr/>
          <a:lstStyle/>
          <a:p>
            <a:r>
              <a:rPr lang="fi-FI" dirty="0"/>
              <a:t>Savonian ammattikorkeakoulu. MM20SM Matkailu- ja ravitsemisalan tutkinto-ohjelma Reetta Karppinen</a:t>
            </a:r>
          </a:p>
        </p:txBody>
      </p:sp>
    </p:spTree>
    <p:extLst>
      <p:ext uri="{BB962C8B-B14F-4D97-AF65-F5344CB8AC3E}">
        <p14:creationId xmlns:p14="http://schemas.microsoft.com/office/powerpoint/2010/main" val="699717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82FB88-8045-41B1-A3C7-C7912F67C748}"/>
              </a:ext>
            </a:extLst>
          </p:cNvPr>
          <p:cNvSpPr>
            <a:spLocks noGrp="1"/>
          </p:cNvSpPr>
          <p:nvPr>
            <p:ph type="ctrTitle"/>
          </p:nvPr>
        </p:nvSpPr>
        <p:spPr>
          <a:xfrm>
            <a:off x="1112520" y="1559813"/>
            <a:ext cx="9966960" cy="1996777"/>
          </a:xfrm>
        </p:spPr>
        <p:txBody>
          <a:bodyPr/>
          <a:lstStyle/>
          <a:p>
            <a:r>
              <a:rPr lang="fi-FI" sz="5400" dirty="0">
                <a:latin typeface="+mn-lt"/>
              </a:rPr>
              <a:t>Mitä restonomit ovat ja mitä restonomit tekevät, </a:t>
            </a:r>
            <a:r>
              <a:rPr lang="fi-FI" sz="5400" i="1" dirty="0">
                <a:latin typeface="+mn-lt"/>
              </a:rPr>
              <a:t>oikeasti.</a:t>
            </a:r>
            <a:br>
              <a:rPr lang="fi-FI" sz="4800" dirty="0"/>
            </a:br>
            <a:endParaRPr lang="fi-FI" sz="4800" dirty="0"/>
          </a:p>
        </p:txBody>
      </p:sp>
      <p:sp>
        <p:nvSpPr>
          <p:cNvPr id="3" name="Alaotsikko 2">
            <a:extLst>
              <a:ext uri="{FF2B5EF4-FFF2-40B4-BE49-F238E27FC236}">
                <a16:creationId xmlns:a16="http://schemas.microsoft.com/office/drawing/2014/main" id="{280FAF2D-FF03-40EB-9A3E-82653C51E29A}"/>
              </a:ext>
            </a:extLst>
          </p:cNvPr>
          <p:cNvSpPr>
            <a:spLocks noGrp="1"/>
          </p:cNvSpPr>
          <p:nvPr>
            <p:ph type="subTitle" idx="1"/>
          </p:nvPr>
        </p:nvSpPr>
        <p:spPr>
          <a:xfrm>
            <a:off x="903059" y="5093220"/>
            <a:ext cx="10176421" cy="1360318"/>
          </a:xfrm>
        </p:spPr>
        <p:txBody>
          <a:bodyPr>
            <a:normAutofit fontScale="25000" lnSpcReduction="20000"/>
          </a:bodyPr>
          <a:lstStyle/>
          <a:p>
            <a:endParaRPr lang="fi-FI" dirty="0"/>
          </a:p>
          <a:p>
            <a:pPr>
              <a:lnSpc>
                <a:spcPct val="120000"/>
              </a:lnSpc>
            </a:pPr>
            <a:r>
              <a:rPr lang="fi-FI" sz="7200" dirty="0"/>
              <a:t>Savonian ammattikorkeakoulu. Matkailu- ja ravitsemisalan tutkinto-ohjelma.MM20SM </a:t>
            </a:r>
          </a:p>
          <a:p>
            <a:r>
              <a:rPr lang="fi-FI" sz="7200" dirty="0"/>
              <a:t>Minä restonomiksi –kurssi syksy 2020</a:t>
            </a:r>
          </a:p>
          <a:p>
            <a:r>
              <a:rPr lang="fi-FI" sz="7200" dirty="0"/>
              <a:t>Reetta Karppinen</a:t>
            </a:r>
          </a:p>
          <a:p>
            <a:endParaRPr lang="fi-FI" sz="8000" dirty="0"/>
          </a:p>
          <a:p>
            <a:endParaRPr lang="fi-FI" sz="8000" dirty="0"/>
          </a:p>
        </p:txBody>
      </p:sp>
      <p:sp>
        <p:nvSpPr>
          <p:cNvPr id="5" name="Tekstiruutu 4">
            <a:extLst>
              <a:ext uri="{FF2B5EF4-FFF2-40B4-BE49-F238E27FC236}">
                <a16:creationId xmlns:a16="http://schemas.microsoft.com/office/drawing/2014/main" id="{8B53C41B-676C-4569-B19F-633C8BEB8C93}"/>
              </a:ext>
            </a:extLst>
          </p:cNvPr>
          <p:cNvSpPr txBox="1"/>
          <p:nvPr/>
        </p:nvSpPr>
        <p:spPr>
          <a:xfrm>
            <a:off x="1112520" y="3711308"/>
            <a:ext cx="6632306" cy="523220"/>
          </a:xfrm>
          <a:prstGeom prst="rect">
            <a:avLst/>
          </a:prstGeom>
          <a:noFill/>
        </p:spPr>
        <p:txBody>
          <a:bodyPr wrap="square">
            <a:spAutoFit/>
          </a:bodyPr>
          <a:lstStyle/>
          <a:p>
            <a:r>
              <a:rPr kumimoji="0" lang="fi-FI" sz="2800" b="0" i="0" u="none" strike="noStrike" kern="1200" cap="all" spc="0" normalizeH="0" baseline="0" noProof="0" dirty="0">
                <a:ln>
                  <a:noFill/>
                </a:ln>
                <a:blipFill dpi="0" rotWithShape="1">
                  <a:blip r:embed="rId2"/>
                  <a:srcRect/>
                  <a:tile tx="6350" ty="-127000" sx="65000" sy="64000" flip="none" algn="tl"/>
                </a:blipFill>
                <a:effectLst/>
                <a:uLnTx/>
                <a:uFillTx/>
                <a:latin typeface="Rockwell Condensed" panose="02060603050405020104"/>
                <a:ea typeface="+mj-ea"/>
                <a:cs typeface="+mj-cs"/>
              </a:rPr>
              <a:t>Alumnihaastattelu opinnoista ja työelämästä</a:t>
            </a:r>
            <a:endParaRPr lang="fi-FI" dirty="0"/>
          </a:p>
        </p:txBody>
      </p:sp>
    </p:spTree>
    <p:extLst>
      <p:ext uri="{BB962C8B-B14F-4D97-AF65-F5344CB8AC3E}">
        <p14:creationId xmlns:p14="http://schemas.microsoft.com/office/powerpoint/2010/main" val="31804368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Otsikko 1">
            <a:extLst>
              <a:ext uri="{FF2B5EF4-FFF2-40B4-BE49-F238E27FC236}">
                <a16:creationId xmlns:a16="http://schemas.microsoft.com/office/drawing/2014/main" id="{4AAC077B-ABED-4FF4-BFEC-1C53F07F3399}"/>
              </a:ext>
            </a:extLst>
          </p:cNvPr>
          <p:cNvSpPr>
            <a:spLocks noGrp="1"/>
          </p:cNvSpPr>
          <p:nvPr>
            <p:ph type="title"/>
          </p:nvPr>
        </p:nvSpPr>
        <p:spPr>
          <a:xfrm>
            <a:off x="1153584" y="2727962"/>
            <a:ext cx="3313765" cy="1998429"/>
          </a:xfrm>
          <a:noFill/>
        </p:spPr>
        <p:txBody>
          <a:bodyPr>
            <a:normAutofit/>
          </a:bodyPr>
          <a:lstStyle/>
          <a:p>
            <a:pPr algn="ctr"/>
            <a:r>
              <a:rPr lang="fi-FI" sz="4400" dirty="0">
                <a:solidFill>
                  <a:srgbClr val="FFFFFF"/>
                </a:solidFill>
              </a:rPr>
              <a:t>mietteet netissä</a:t>
            </a:r>
            <a:br>
              <a:rPr lang="fi-FI" sz="2800" dirty="0">
                <a:solidFill>
                  <a:srgbClr val="FFFFFF"/>
                </a:solidFill>
              </a:rPr>
            </a:br>
            <a:br>
              <a:rPr lang="fi-FI" sz="2100" dirty="0">
                <a:solidFill>
                  <a:srgbClr val="FFFFFF"/>
                </a:solidFill>
              </a:rPr>
            </a:br>
            <a:r>
              <a:rPr lang="fi-FI" sz="2100" dirty="0">
                <a:solidFill>
                  <a:srgbClr val="FFFFFF"/>
                </a:solidFill>
              </a:rPr>
              <a:t> </a:t>
            </a:r>
            <a:endParaRPr lang="fi-FI" sz="2100" dirty="0">
              <a:solidFill>
                <a:srgbClr val="FFFFFF"/>
              </a:solidFill>
              <a:latin typeface="+mn-lt"/>
            </a:endParaRP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isällön paikkamerkki 2">
            <a:extLst>
              <a:ext uri="{FF2B5EF4-FFF2-40B4-BE49-F238E27FC236}">
                <a16:creationId xmlns:a16="http://schemas.microsoft.com/office/drawing/2014/main" id="{CD6D9BA3-3B5F-49F4-9934-E5432E4FCCBD}"/>
              </a:ext>
            </a:extLst>
          </p:cNvPr>
          <p:cNvSpPr>
            <a:spLocks noGrp="1"/>
          </p:cNvSpPr>
          <p:nvPr>
            <p:ph idx="1"/>
          </p:nvPr>
        </p:nvSpPr>
        <p:spPr>
          <a:xfrm>
            <a:off x="5389101" y="414670"/>
            <a:ext cx="6736849" cy="5720315"/>
          </a:xfrm>
        </p:spPr>
        <p:txBody>
          <a:bodyPr anchor="ctr">
            <a:noAutofit/>
          </a:bodyPr>
          <a:lstStyle/>
          <a:p>
            <a:pPr marL="0" indent="0">
              <a:lnSpc>
                <a:spcPct val="100000"/>
              </a:lnSpc>
              <a:buNone/>
            </a:pPr>
            <a:r>
              <a:rPr lang="fi-FI" sz="1800" i="1" dirty="0"/>
              <a:t>”Restonomi joutuu työttömäksi, </a:t>
            </a:r>
            <a:r>
              <a:rPr lang="fi-FI" sz="1800" i="1" dirty="0" err="1"/>
              <a:t>siivojaksi</a:t>
            </a:r>
            <a:r>
              <a:rPr lang="fi-FI" sz="1800" i="1" dirty="0"/>
              <a:t> tai </a:t>
            </a:r>
            <a:r>
              <a:rPr lang="fi-FI" sz="1800" i="1" dirty="0" err="1"/>
              <a:t>tarjoiliaksi</a:t>
            </a:r>
            <a:r>
              <a:rPr lang="fi-FI" sz="1800" i="1" dirty="0"/>
              <a:t>!! ” (Restonomi 2005). </a:t>
            </a:r>
          </a:p>
          <a:p>
            <a:pPr marL="0" indent="0">
              <a:lnSpc>
                <a:spcPct val="100000"/>
              </a:lnSpc>
              <a:buNone/>
            </a:pPr>
            <a:r>
              <a:rPr lang="fi-FI" sz="1800" i="1" dirty="0"/>
              <a:t>”--voi tosin olla myös hyvin palkattu ja tasokkaassa ravintolassa työskentelevä kokki” (Toinen vaihtoehto 2005).</a:t>
            </a:r>
          </a:p>
          <a:p>
            <a:pPr marL="0" indent="0">
              <a:lnSpc>
                <a:spcPct val="100000"/>
              </a:lnSpc>
              <a:buNone/>
            </a:pPr>
            <a:r>
              <a:rPr lang="fi-FI" sz="1800" i="1" dirty="0"/>
              <a:t>”--koulutus ja työelämä ovat vielä liian kaukana toisistaan             (REST. in </a:t>
            </a:r>
            <a:r>
              <a:rPr lang="fi-FI" sz="1800" i="1" dirty="0" err="1"/>
              <a:t>peace</a:t>
            </a:r>
            <a:r>
              <a:rPr lang="fi-FI" sz="1800" i="1" dirty="0"/>
              <a:t> 2008)”.</a:t>
            </a:r>
          </a:p>
          <a:p>
            <a:pPr marL="0" indent="0">
              <a:lnSpc>
                <a:spcPct val="100000"/>
              </a:lnSpc>
              <a:buNone/>
            </a:pPr>
            <a:r>
              <a:rPr lang="fi-FI" sz="1800" i="1" dirty="0"/>
              <a:t>” ---Opiskelusta ei jää mitään konkreettista ammattitaitoa toisin kuin sairaanhoitajilla, parturikampaajilla, opettajilla---” (Vierailija 2014).</a:t>
            </a:r>
          </a:p>
          <a:p>
            <a:pPr marL="0" indent="0">
              <a:lnSpc>
                <a:spcPct val="100000"/>
              </a:lnSpc>
              <a:buNone/>
            </a:pPr>
            <a:r>
              <a:rPr lang="fi-FI" sz="1800" i="1" dirty="0"/>
              <a:t>”--Restonomi tekee hampurilaisen ja tradenomi vie sen pöytään” (</a:t>
            </a:r>
            <a:r>
              <a:rPr lang="fi-FI" sz="1800" i="1" dirty="0" err="1"/>
              <a:t>Velkapetteri</a:t>
            </a:r>
            <a:r>
              <a:rPr lang="fi-FI" sz="1800" i="1" dirty="0"/>
              <a:t> 2017).</a:t>
            </a:r>
          </a:p>
        </p:txBody>
      </p:sp>
      <p:sp>
        <p:nvSpPr>
          <p:cNvPr id="9" name="Alatunnisteen paikkamerkki 8">
            <a:extLst>
              <a:ext uri="{FF2B5EF4-FFF2-40B4-BE49-F238E27FC236}">
                <a16:creationId xmlns:a16="http://schemas.microsoft.com/office/drawing/2014/main" id="{E2CE8C7E-1BC8-4FD8-B29B-E1830CFE83CF}"/>
              </a:ext>
            </a:extLst>
          </p:cNvPr>
          <p:cNvSpPr>
            <a:spLocks noGrp="1"/>
          </p:cNvSpPr>
          <p:nvPr>
            <p:ph type="ftr" sz="quarter" idx="11"/>
          </p:nvPr>
        </p:nvSpPr>
        <p:spPr>
          <a:xfrm>
            <a:off x="1088136" y="6272784"/>
            <a:ext cx="7603040" cy="365125"/>
          </a:xfrm>
        </p:spPr>
        <p:txBody>
          <a:bodyPr/>
          <a:lstStyle/>
          <a:p>
            <a:r>
              <a:rPr lang="fi-FI" dirty="0"/>
              <a:t>Savonian ammattikorkeakoulu. MM20SM Matkailu- ja ravitsemisalan tutkinto-ohjelma Reetta Karppinen</a:t>
            </a:r>
          </a:p>
        </p:txBody>
      </p:sp>
    </p:spTree>
    <p:extLst>
      <p:ext uri="{BB962C8B-B14F-4D97-AF65-F5344CB8AC3E}">
        <p14:creationId xmlns:p14="http://schemas.microsoft.com/office/powerpoint/2010/main" val="28931018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7"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19"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isällön paikkamerkki 2">
            <a:extLst>
              <a:ext uri="{FF2B5EF4-FFF2-40B4-BE49-F238E27FC236}">
                <a16:creationId xmlns:a16="http://schemas.microsoft.com/office/drawing/2014/main" id="{2428C166-FD83-410C-A7F6-3DEF0B5B4F01}"/>
              </a:ext>
            </a:extLst>
          </p:cNvPr>
          <p:cNvSpPr>
            <a:spLocks noGrp="1"/>
          </p:cNvSpPr>
          <p:nvPr>
            <p:ph idx="1"/>
          </p:nvPr>
        </p:nvSpPr>
        <p:spPr>
          <a:xfrm>
            <a:off x="5579381" y="865572"/>
            <a:ext cx="6357963" cy="5407212"/>
          </a:xfrm>
        </p:spPr>
        <p:txBody>
          <a:bodyPr anchor="ctr">
            <a:normAutofit/>
          </a:bodyPr>
          <a:lstStyle/>
          <a:p>
            <a:pPr marL="0" indent="0">
              <a:buNone/>
            </a:pPr>
            <a:endParaRPr lang="fi-FI" dirty="0"/>
          </a:p>
          <a:p>
            <a:pPr marL="0" indent="0" algn="ctr">
              <a:buNone/>
            </a:pPr>
            <a:r>
              <a:rPr lang="fi-FI" sz="2400" i="1" dirty="0"/>
              <a:t>”Liian moni restonomi etenee                                         suorittavalta tasolta  </a:t>
            </a:r>
            <a:br>
              <a:rPr lang="fi-FI" sz="2400" i="1" dirty="0"/>
            </a:br>
            <a:r>
              <a:rPr lang="fi-FI" sz="2400" i="1" dirty="0"/>
              <a:t>koulutustaan vastaavaan työhön,                                  esimiestasolle ja asiantuntijaksi,    </a:t>
            </a:r>
            <a:br>
              <a:rPr lang="fi-FI" sz="2400" i="1" dirty="0"/>
            </a:br>
            <a:r>
              <a:rPr lang="fi-FI" sz="2400" i="1" dirty="0"/>
              <a:t>vasta viiden vuoden kuluttua valmistumisestaan”. </a:t>
            </a:r>
            <a:endParaRPr lang="fi-FI" sz="2400" dirty="0"/>
          </a:p>
          <a:p>
            <a:pPr marL="0" indent="0" algn="ctr">
              <a:buNone/>
            </a:pPr>
            <a:endParaRPr lang="fi-FI" dirty="0"/>
          </a:p>
          <a:p>
            <a:pPr marL="0" indent="0" algn="ctr">
              <a:buNone/>
            </a:pPr>
            <a:r>
              <a:rPr lang="fi-FI" sz="1800" dirty="0"/>
              <a:t>(Suomen Restonomit –SURE ry:n                                     hallituksen puheenjohtaja Arto Hiltunen 2013)</a:t>
            </a:r>
          </a:p>
          <a:p>
            <a:endParaRPr lang="fi-FI" dirty="0"/>
          </a:p>
        </p:txBody>
      </p:sp>
      <p:sp>
        <p:nvSpPr>
          <p:cNvPr id="4" name="Alatunnisteen paikkamerkki 3">
            <a:extLst>
              <a:ext uri="{FF2B5EF4-FFF2-40B4-BE49-F238E27FC236}">
                <a16:creationId xmlns:a16="http://schemas.microsoft.com/office/drawing/2014/main" id="{97AF0BC4-6C49-4F17-B02F-FCA3ED069BDD}"/>
              </a:ext>
            </a:extLst>
          </p:cNvPr>
          <p:cNvSpPr>
            <a:spLocks noGrp="1"/>
          </p:cNvSpPr>
          <p:nvPr>
            <p:ph type="ftr" sz="quarter" idx="11"/>
          </p:nvPr>
        </p:nvSpPr>
        <p:spPr>
          <a:xfrm>
            <a:off x="1088135" y="6272784"/>
            <a:ext cx="7438919" cy="365125"/>
          </a:xfrm>
        </p:spPr>
        <p:txBody>
          <a:bodyPr/>
          <a:lstStyle/>
          <a:p>
            <a:r>
              <a:rPr lang="fi-FI" dirty="0"/>
              <a:t>Savonian ammattikorkeakoulu. MM20SM Matkailu- ja ravitsemisalan tutkinto-ohjelma Reetta Karppinen</a:t>
            </a:r>
          </a:p>
        </p:txBody>
      </p:sp>
      <p:sp>
        <p:nvSpPr>
          <p:cNvPr id="10" name="Otsikko 1">
            <a:extLst>
              <a:ext uri="{FF2B5EF4-FFF2-40B4-BE49-F238E27FC236}">
                <a16:creationId xmlns:a16="http://schemas.microsoft.com/office/drawing/2014/main" id="{8C4B467E-2DDC-472F-AB5E-D23B1B37579F}"/>
              </a:ext>
            </a:extLst>
          </p:cNvPr>
          <p:cNvSpPr>
            <a:spLocks noGrp="1"/>
          </p:cNvSpPr>
          <p:nvPr>
            <p:ph type="title"/>
          </p:nvPr>
        </p:nvSpPr>
        <p:spPr>
          <a:xfrm>
            <a:off x="1153584" y="3021664"/>
            <a:ext cx="3313765" cy="1802628"/>
          </a:xfrm>
          <a:noFill/>
        </p:spPr>
        <p:txBody>
          <a:bodyPr>
            <a:normAutofit fontScale="90000"/>
          </a:bodyPr>
          <a:lstStyle/>
          <a:p>
            <a:pPr algn="ctr"/>
            <a:r>
              <a:rPr lang="fi-FI" sz="4400" dirty="0">
                <a:solidFill>
                  <a:srgbClr val="FFFFFF"/>
                </a:solidFill>
              </a:rPr>
              <a:t>Järkyttävää Faktaa</a:t>
            </a:r>
            <a:br>
              <a:rPr lang="fi-FI" sz="4400" dirty="0">
                <a:solidFill>
                  <a:srgbClr val="FFFFFF"/>
                </a:solidFill>
              </a:rPr>
            </a:br>
            <a:br>
              <a:rPr lang="fi-FI" sz="2800" dirty="0">
                <a:solidFill>
                  <a:srgbClr val="FFFFFF"/>
                </a:solidFill>
              </a:rPr>
            </a:br>
            <a:br>
              <a:rPr lang="fi-FI" sz="2100" dirty="0">
                <a:solidFill>
                  <a:srgbClr val="FFFFFF"/>
                </a:solidFill>
              </a:rPr>
            </a:br>
            <a:r>
              <a:rPr lang="fi-FI" sz="2100" dirty="0">
                <a:solidFill>
                  <a:srgbClr val="FFFFFF"/>
                </a:solidFill>
              </a:rPr>
              <a:t> </a:t>
            </a:r>
            <a:endParaRPr lang="fi-FI" sz="2100" dirty="0">
              <a:solidFill>
                <a:srgbClr val="FFFFFF"/>
              </a:solidFill>
              <a:latin typeface="+mn-lt"/>
            </a:endParaRPr>
          </a:p>
        </p:txBody>
      </p:sp>
    </p:spTree>
    <p:extLst>
      <p:ext uri="{BB962C8B-B14F-4D97-AF65-F5344CB8AC3E}">
        <p14:creationId xmlns:p14="http://schemas.microsoft.com/office/powerpoint/2010/main" val="3471054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2560825-2B79-4FF6-838C-C145CD3ECFE8}"/>
              </a:ext>
            </a:extLst>
          </p:cNvPr>
          <p:cNvSpPr>
            <a:spLocks noGrp="1"/>
          </p:cNvSpPr>
          <p:nvPr>
            <p:ph type="title"/>
          </p:nvPr>
        </p:nvSpPr>
        <p:spPr>
          <a:xfrm>
            <a:off x="1069848" y="484632"/>
            <a:ext cx="10058400" cy="1003926"/>
          </a:xfrm>
        </p:spPr>
        <p:txBody>
          <a:bodyPr>
            <a:normAutofit/>
          </a:bodyPr>
          <a:lstStyle/>
          <a:p>
            <a:pPr algn="ctr"/>
            <a:r>
              <a:rPr lang="fi-FI" sz="4000" dirty="0"/>
              <a:t>Haastattelu</a:t>
            </a:r>
          </a:p>
        </p:txBody>
      </p:sp>
      <p:sp>
        <p:nvSpPr>
          <p:cNvPr id="3" name="Sisällön paikkamerkki 2">
            <a:extLst>
              <a:ext uri="{FF2B5EF4-FFF2-40B4-BE49-F238E27FC236}">
                <a16:creationId xmlns:a16="http://schemas.microsoft.com/office/drawing/2014/main" id="{6D9D21C6-7BBC-472B-8F7E-37F1F5E04536}"/>
              </a:ext>
            </a:extLst>
          </p:cNvPr>
          <p:cNvSpPr>
            <a:spLocks noGrp="1"/>
          </p:cNvSpPr>
          <p:nvPr>
            <p:ph idx="1"/>
          </p:nvPr>
        </p:nvSpPr>
        <p:spPr>
          <a:xfrm>
            <a:off x="819151" y="1488559"/>
            <a:ext cx="10844356" cy="1977300"/>
          </a:xfrm>
          <a:ln>
            <a:solidFill>
              <a:schemeClr val="bg1"/>
            </a:solidFill>
          </a:ln>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0" indent="0" algn="ctr">
              <a:buNone/>
            </a:pPr>
            <a:r>
              <a:rPr lang="fi-FI" sz="1800" dirty="0"/>
              <a:t>Ennakko-olettamukset:</a:t>
            </a:r>
          </a:p>
          <a:p>
            <a:pPr algn="ctr">
              <a:buFont typeface="Arial" panose="020B0604020202020204" pitchFamily="34" charset="0"/>
              <a:buChar char="•"/>
            </a:pPr>
            <a:r>
              <a:rPr lang="fi-FI" sz="1800" dirty="0"/>
              <a:t> Restonomitutkinto ja pätevyys epäselvä paitsi nettimaallikoille niin myös                                                   työnantajille ja restonomeille itselleenkin. </a:t>
            </a:r>
          </a:p>
          <a:p>
            <a:pPr algn="ctr">
              <a:buFont typeface="Arial" panose="020B0604020202020204" pitchFamily="34" charset="0"/>
              <a:buChar char="•"/>
            </a:pPr>
            <a:r>
              <a:rPr lang="fi-FI" sz="1800" dirty="0"/>
              <a:t>Epäselvyys vaikuttaa palkkaukseen.</a:t>
            </a:r>
          </a:p>
          <a:p>
            <a:pPr algn="ctr">
              <a:buFont typeface="Arial" panose="020B0604020202020204" pitchFamily="34" charset="0"/>
              <a:buChar char="•"/>
            </a:pPr>
            <a:r>
              <a:rPr lang="fi-FI" sz="1800" dirty="0"/>
              <a:t>Tutkinto hyödytön työelämässä</a:t>
            </a:r>
          </a:p>
          <a:p>
            <a:pPr algn="ctr">
              <a:buFont typeface="Arial" panose="020B0604020202020204" pitchFamily="34" charset="0"/>
              <a:buChar char="•"/>
            </a:pPr>
            <a:r>
              <a:rPr lang="fi-FI" sz="1800" dirty="0"/>
              <a:t>Restonomiopintojen kehittäminen ei vastaa työelämän tarpeita.</a:t>
            </a:r>
            <a:endParaRPr lang="fi-FI" sz="2600" dirty="0"/>
          </a:p>
          <a:p>
            <a:pPr algn="ctr"/>
            <a:endParaRPr lang="fi-FI" sz="1800" dirty="0"/>
          </a:p>
          <a:p>
            <a:pPr marL="0" indent="0" algn="ctr">
              <a:buNone/>
            </a:pPr>
            <a:endParaRPr lang="fi-FI" sz="1800" dirty="0"/>
          </a:p>
        </p:txBody>
      </p:sp>
      <p:sp>
        <p:nvSpPr>
          <p:cNvPr id="4" name="Alatunnisteen paikkamerkki 3">
            <a:extLst>
              <a:ext uri="{FF2B5EF4-FFF2-40B4-BE49-F238E27FC236}">
                <a16:creationId xmlns:a16="http://schemas.microsoft.com/office/drawing/2014/main" id="{5853B15F-6B23-4DC0-9099-E62851D4DCD6}"/>
              </a:ext>
            </a:extLst>
          </p:cNvPr>
          <p:cNvSpPr>
            <a:spLocks noGrp="1"/>
          </p:cNvSpPr>
          <p:nvPr>
            <p:ph type="ftr" sz="quarter" idx="11"/>
          </p:nvPr>
        </p:nvSpPr>
        <p:spPr>
          <a:xfrm>
            <a:off x="552893" y="6294050"/>
            <a:ext cx="7619929" cy="365125"/>
          </a:xfrm>
        </p:spPr>
        <p:txBody>
          <a:bodyPr/>
          <a:lstStyle/>
          <a:p>
            <a:r>
              <a:rPr lang="fi-FI" dirty="0"/>
              <a:t>Savonian ammattikorkeakoulu. MM20SM Matkailu- ja ravitsemisalan tutkinto-ohjelma Reetta Karppinen</a:t>
            </a:r>
          </a:p>
        </p:txBody>
      </p:sp>
      <p:sp>
        <p:nvSpPr>
          <p:cNvPr id="29" name="Tekstiruutu 28">
            <a:extLst>
              <a:ext uri="{FF2B5EF4-FFF2-40B4-BE49-F238E27FC236}">
                <a16:creationId xmlns:a16="http://schemas.microsoft.com/office/drawing/2014/main" id="{AFA9DE1A-C0A9-4CFA-9F95-FC9183F826C2}"/>
              </a:ext>
            </a:extLst>
          </p:cNvPr>
          <p:cNvSpPr txBox="1"/>
          <p:nvPr/>
        </p:nvSpPr>
        <p:spPr>
          <a:xfrm>
            <a:off x="5648138" y="3633944"/>
            <a:ext cx="6260327" cy="221599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0" marR="0" lvl="0" indent="0" algn="l" defTabSz="914400" rtl="0" eaLnBrk="1" fontAlgn="auto" latinLnBrk="0" hangingPunct="1">
              <a:spcBef>
                <a:spcPts val="1200"/>
              </a:spcBef>
              <a:spcAft>
                <a:spcPts val="0"/>
              </a:spcAft>
              <a:buClr>
                <a:srgbClr val="D34817">
                  <a:lumMod val="75000"/>
                </a:srgbClr>
              </a:buClr>
              <a:buSzPct val="85000"/>
              <a:buFont typeface="Wingdings" pitchFamily="2" charset="2"/>
              <a:buNone/>
              <a:tabLst/>
              <a:defRPr/>
            </a:pPr>
            <a:r>
              <a:rPr kumimoji="0" lang="fi-FI" b="0" i="0" u="none" strike="noStrike" kern="1200" cap="none" spc="0" normalizeH="0" baseline="0" noProof="0" dirty="0">
                <a:ln>
                  <a:noFill/>
                </a:ln>
                <a:solidFill>
                  <a:prstClr val="black"/>
                </a:solidFill>
                <a:effectLst/>
                <a:uLnTx/>
                <a:uFillTx/>
                <a:latin typeface="Rockwell" panose="02060603020205020403"/>
                <a:ea typeface="+mn-ea"/>
                <a:cs typeface="+mn-cs"/>
              </a:rPr>
              <a:t>Haastattelun avulla selvitän, pitävätkö ennakko-olettamukset paikkansa</a:t>
            </a:r>
          </a:p>
          <a:p>
            <a:pPr marL="285750" marR="0" lvl="0" indent="-285750" algn="l" defTabSz="914400" rtl="0" eaLnBrk="1" fontAlgn="auto" latinLnBrk="0" hangingPunct="1">
              <a:spcBef>
                <a:spcPts val="1200"/>
              </a:spcBef>
              <a:spcAft>
                <a:spcPts val="0"/>
              </a:spcAft>
              <a:buClr>
                <a:srgbClr val="D34817">
                  <a:lumMod val="75000"/>
                </a:srgbClr>
              </a:buClr>
              <a:buSzPct val="85000"/>
              <a:buFont typeface="Arial" panose="020B0604020202020204" pitchFamily="34" charset="0"/>
              <a:buChar char="•"/>
              <a:tabLst/>
              <a:defRPr/>
            </a:pPr>
            <a:r>
              <a:rPr lang="fi-FI" dirty="0">
                <a:solidFill>
                  <a:prstClr val="black"/>
                </a:solidFill>
                <a:latin typeface="Rockwell" panose="02060603020205020403"/>
              </a:rPr>
              <a:t>o</a:t>
            </a:r>
            <a:r>
              <a:rPr kumimoji="0" lang="fi-FI" b="0" i="0" u="none" strike="noStrike" kern="1200" cap="none" spc="0" normalizeH="0" baseline="0" noProof="0" dirty="0" err="1">
                <a:ln>
                  <a:noFill/>
                </a:ln>
                <a:solidFill>
                  <a:prstClr val="black"/>
                </a:solidFill>
                <a:effectLst/>
                <a:uLnTx/>
                <a:uFillTx/>
                <a:latin typeface="Rockwell" panose="02060603020205020403"/>
                <a:ea typeface="+mn-ea"/>
                <a:cs typeface="+mn-cs"/>
              </a:rPr>
              <a:t>nko</a:t>
            </a:r>
            <a:r>
              <a:rPr lang="fi-FI" dirty="0">
                <a:solidFill>
                  <a:prstClr val="black"/>
                </a:solidFill>
                <a:latin typeface="Rockwell" panose="02060603020205020403"/>
              </a:rPr>
              <a:t> </a:t>
            </a:r>
            <a:r>
              <a:rPr kumimoji="0" lang="fi-FI" b="0" i="0" u="none" strike="noStrike" kern="1200" cap="none" spc="0" normalizeH="0" baseline="0" noProof="0" dirty="0">
                <a:ln>
                  <a:noFill/>
                </a:ln>
                <a:solidFill>
                  <a:prstClr val="black"/>
                </a:solidFill>
                <a:effectLst/>
                <a:uLnTx/>
                <a:uFillTx/>
                <a:latin typeface="Rockwell" panose="02060603020205020403"/>
                <a:ea typeface="+mn-ea"/>
                <a:cs typeface="+mn-cs"/>
              </a:rPr>
              <a:t>vuosientakaisissa </a:t>
            </a:r>
            <a:r>
              <a:rPr lang="fi-FI" dirty="0">
                <a:solidFill>
                  <a:prstClr val="black"/>
                </a:solidFill>
                <a:latin typeface="Rockwell" panose="02060603020205020403"/>
              </a:rPr>
              <a:t>netti</a:t>
            </a:r>
            <a:r>
              <a:rPr kumimoji="0" lang="fi-FI" b="0" i="0" u="none" strike="noStrike" kern="1200" cap="none" spc="0" normalizeH="0" baseline="0" noProof="0" dirty="0">
                <a:ln>
                  <a:noFill/>
                </a:ln>
                <a:solidFill>
                  <a:prstClr val="black"/>
                </a:solidFill>
                <a:effectLst/>
                <a:uLnTx/>
                <a:uFillTx/>
                <a:latin typeface="Rockwell" panose="02060603020205020403"/>
                <a:ea typeface="+mn-ea"/>
                <a:cs typeface="+mn-cs"/>
              </a:rPr>
              <a:t>mietteissä nykyään perää,</a:t>
            </a:r>
          </a:p>
          <a:p>
            <a:pPr marL="285750" marR="0" lvl="0" indent="-285750" algn="l" defTabSz="914400" rtl="0" eaLnBrk="1" fontAlgn="auto" latinLnBrk="0" hangingPunct="1">
              <a:spcBef>
                <a:spcPts val="1200"/>
              </a:spcBef>
              <a:spcAft>
                <a:spcPts val="0"/>
              </a:spcAft>
              <a:buClr>
                <a:srgbClr val="D34817">
                  <a:lumMod val="75000"/>
                </a:srgbClr>
              </a:buClr>
              <a:buSzPct val="85000"/>
              <a:buFont typeface="Arial" panose="020B0604020202020204" pitchFamily="34" charset="0"/>
              <a:buChar char="•"/>
              <a:tabLst/>
              <a:defRPr/>
            </a:pPr>
            <a:r>
              <a:rPr kumimoji="0" lang="fi-FI" b="0" i="0" u="none" strike="noStrike" kern="1200" cap="none" spc="0" normalizeH="0" baseline="0" noProof="0" dirty="0">
                <a:ln>
                  <a:noFill/>
                </a:ln>
                <a:solidFill>
                  <a:prstClr val="black"/>
                </a:solidFill>
                <a:effectLst/>
                <a:uLnTx/>
                <a:uFillTx/>
                <a:latin typeface="Rockwell" panose="02060603020205020403"/>
                <a:ea typeface="+mn-ea"/>
                <a:cs typeface="+mn-cs"/>
              </a:rPr>
              <a:t>mitä restonomitutkinnon suorittaneet tai alaa opiskelleet itse ajattelevat restonomin tutkinnosta ja</a:t>
            </a:r>
          </a:p>
          <a:p>
            <a:pPr marL="285750" marR="0" lvl="0" indent="-285750" algn="l" defTabSz="914400" rtl="0" eaLnBrk="1" fontAlgn="auto" latinLnBrk="0" hangingPunct="1">
              <a:spcBef>
                <a:spcPts val="1200"/>
              </a:spcBef>
              <a:spcAft>
                <a:spcPts val="0"/>
              </a:spcAft>
              <a:buClr>
                <a:srgbClr val="D34817">
                  <a:lumMod val="75000"/>
                </a:srgbClr>
              </a:buClr>
              <a:buSzPct val="85000"/>
              <a:buFont typeface="Arial" panose="020B0604020202020204" pitchFamily="34" charset="0"/>
              <a:buChar char="•"/>
              <a:tabLst/>
              <a:defRPr/>
            </a:pPr>
            <a:r>
              <a:rPr kumimoji="0" lang="fi-FI" b="0" i="0" u="none" strike="noStrike" kern="1200" cap="none" spc="0" normalizeH="0" baseline="0" noProof="0" dirty="0">
                <a:ln>
                  <a:noFill/>
                </a:ln>
                <a:solidFill>
                  <a:prstClr val="black"/>
                </a:solidFill>
                <a:effectLst/>
                <a:uLnTx/>
                <a:uFillTx/>
                <a:latin typeface="Rockwell" panose="02060603020205020403"/>
                <a:ea typeface="+mn-ea"/>
                <a:cs typeface="+mn-cs"/>
              </a:rPr>
              <a:t>millainen työura heillä on ollut opintojen jälkeen.</a:t>
            </a:r>
          </a:p>
        </p:txBody>
      </p:sp>
      <p:sp>
        <p:nvSpPr>
          <p:cNvPr id="30" name="Tekstiruutu 29">
            <a:extLst>
              <a:ext uri="{FF2B5EF4-FFF2-40B4-BE49-F238E27FC236}">
                <a16:creationId xmlns:a16="http://schemas.microsoft.com/office/drawing/2014/main" id="{D868D784-E410-46D9-BD71-415B214E185D}"/>
              </a:ext>
            </a:extLst>
          </p:cNvPr>
          <p:cNvSpPr txBox="1"/>
          <p:nvPr/>
        </p:nvSpPr>
        <p:spPr>
          <a:xfrm>
            <a:off x="900633" y="3506904"/>
            <a:ext cx="5623738" cy="2585323"/>
          </a:xfrm>
          <a:prstGeom prst="rect">
            <a:avLst/>
          </a:prstGeom>
          <a:noFill/>
        </p:spPr>
        <p:txBody>
          <a:bodyPr wrap="square">
            <a:spAutoFit/>
          </a:bodyPr>
          <a:lstStyle/>
          <a:p>
            <a:r>
              <a:rPr lang="fi-FI" dirty="0"/>
              <a:t>Toteutus</a:t>
            </a:r>
          </a:p>
          <a:p>
            <a:pPr marL="285750" indent="-285750">
              <a:buFont typeface="Arial" panose="020B0604020202020204" pitchFamily="34" charset="0"/>
              <a:buChar char="•"/>
            </a:pPr>
            <a:r>
              <a:rPr lang="fi-FI" dirty="0"/>
              <a:t>Marraskuu 2020</a:t>
            </a:r>
          </a:p>
          <a:p>
            <a:r>
              <a:rPr lang="fi-FI" dirty="0"/>
              <a:t>Sähköpostikysely </a:t>
            </a:r>
            <a:r>
              <a:rPr lang="fi-FI" dirty="0" err="1"/>
              <a:t>Webropol</a:t>
            </a:r>
            <a:r>
              <a:rPr lang="fi-FI" dirty="0"/>
              <a:t>-ohjelmalla </a:t>
            </a:r>
          </a:p>
          <a:p>
            <a:pPr marL="285750" indent="-285750">
              <a:buFont typeface="Arial" panose="020B0604020202020204" pitchFamily="34" charset="0"/>
              <a:buChar char="•"/>
            </a:pPr>
            <a:r>
              <a:rPr lang="fi-FI" dirty="0"/>
              <a:t>Neljä eri alalla toimivaa haastateltavaa</a:t>
            </a:r>
          </a:p>
          <a:p>
            <a:pPr marL="285750" indent="-285750">
              <a:buFont typeface="Arial" panose="020B0604020202020204" pitchFamily="34" charset="0"/>
              <a:buChar char="•"/>
            </a:pPr>
            <a:r>
              <a:rPr lang="fi-FI" dirty="0"/>
              <a:t>15 kysymystä;                                                           avoimia ja monivalintakysymyksiä</a:t>
            </a:r>
          </a:p>
          <a:p>
            <a:r>
              <a:rPr lang="fi-FI" dirty="0"/>
              <a:t>Vastausten tarkastelua, vertailua.</a:t>
            </a:r>
          </a:p>
          <a:p>
            <a:endParaRPr lang="fi-FI" dirty="0"/>
          </a:p>
          <a:p>
            <a:r>
              <a:rPr lang="fi-FI" dirty="0"/>
              <a:t>Kyselyn tuloksista Power Point -esitys</a:t>
            </a:r>
          </a:p>
        </p:txBody>
      </p:sp>
    </p:spTree>
    <p:extLst>
      <p:ext uri="{BB962C8B-B14F-4D97-AF65-F5344CB8AC3E}">
        <p14:creationId xmlns:p14="http://schemas.microsoft.com/office/powerpoint/2010/main" val="8633918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9C8D586-1ECD-4981-BED2-97336112C0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6816D54F-5065-449F-BFF3-7A0505A25D40}"/>
              </a:ext>
            </a:extLst>
          </p:cNvPr>
          <p:cNvSpPr>
            <a:spLocks noGrp="1"/>
          </p:cNvSpPr>
          <p:nvPr>
            <p:ph type="title"/>
          </p:nvPr>
        </p:nvSpPr>
        <p:spPr>
          <a:xfrm>
            <a:off x="6400799" y="171119"/>
            <a:ext cx="5791201" cy="1609344"/>
          </a:xfrm>
          <a:ln>
            <a:noFill/>
          </a:ln>
        </p:spPr>
        <p:txBody>
          <a:bodyPr>
            <a:noAutofit/>
          </a:bodyPr>
          <a:lstStyle/>
          <a:p>
            <a:r>
              <a:rPr lang="fi-FI" sz="2400" dirty="0"/>
              <a:t>Johdatuskysymys haastatteluun</a:t>
            </a:r>
            <a:br>
              <a:rPr lang="fi-FI" sz="1800" dirty="0"/>
            </a:br>
            <a:r>
              <a:rPr lang="fi-FI" sz="4000" dirty="0"/>
              <a:t>Kerro omin sanoin,         mitä restonomit tekevät.</a:t>
            </a:r>
          </a:p>
        </p:txBody>
      </p:sp>
      <p:pic>
        <p:nvPicPr>
          <p:cNvPr id="7" name="Kuva 6">
            <a:extLst>
              <a:ext uri="{FF2B5EF4-FFF2-40B4-BE49-F238E27FC236}">
                <a16:creationId xmlns:a16="http://schemas.microsoft.com/office/drawing/2014/main" id="{688059DB-89AE-4A9B-9472-BE5F7A394D2C}"/>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r="9273"/>
          <a:stretch/>
        </p:blipFill>
        <p:spPr>
          <a:xfrm>
            <a:off x="1" y="11"/>
            <a:ext cx="6066502" cy="6857989"/>
          </a:xfrm>
          <a:prstGeom prst="rect">
            <a:avLst/>
          </a:prstGeom>
        </p:spPr>
      </p:pic>
      <p:sp>
        <p:nvSpPr>
          <p:cNvPr id="5" name="Sisällön paikkamerkki 8">
            <a:extLst>
              <a:ext uri="{FF2B5EF4-FFF2-40B4-BE49-F238E27FC236}">
                <a16:creationId xmlns:a16="http://schemas.microsoft.com/office/drawing/2014/main" id="{78EB0913-C353-4017-9374-7CFD3A2A4EF1}"/>
              </a:ext>
            </a:extLst>
          </p:cNvPr>
          <p:cNvSpPr>
            <a:spLocks noGrp="1"/>
          </p:cNvSpPr>
          <p:nvPr>
            <p:ph idx="1"/>
          </p:nvPr>
        </p:nvSpPr>
        <p:spPr>
          <a:xfrm>
            <a:off x="6400797" y="1440180"/>
            <a:ext cx="5458128" cy="5161788"/>
          </a:xfrm>
        </p:spPr>
        <p:txBody>
          <a:bodyPr>
            <a:normAutofit/>
          </a:bodyPr>
          <a:lstStyle/>
          <a:p>
            <a:endParaRPr lang="fi-FI" sz="1400" dirty="0"/>
          </a:p>
          <a:p>
            <a:r>
              <a:rPr lang="fi-FI" sz="1600" dirty="0"/>
              <a:t>”Restonomit työskentelevät mm. hotelli-, ravintola-, matkailu- ja elintarvikealan esimiehinä tai asiantuntijoina. Toimenkuva voi olla hyvin laaja aina perus asiakaspalvelusta markkinointiin ja myynnistä tuotteiden kehittämiseen. Lisäksi restonomeja on paljon yrittäjinä.” / Haastateltava 1</a:t>
            </a:r>
          </a:p>
          <a:p>
            <a:r>
              <a:rPr lang="fi-FI" sz="1600" dirty="0"/>
              <a:t>”Toimivat ravintoloissa tarjoilijoina sekä vuoro- tai ravintolapäällikköinä. Restonomi voi toimia myös matkailualalla, esim. ohjelmapalvelujentuottajana, toteuttajana tai suunnittelijoina. Restonomit toimivat usein myös ravintola tai majoitustoiminnan yrittäjänä.” /Haasteltava 2</a:t>
            </a:r>
          </a:p>
          <a:p>
            <a:r>
              <a:rPr lang="fi-FI" sz="1600" dirty="0"/>
              <a:t>”Restonomit toimivat pääsääntöisesti palvelualoilla esimiestehtävissä. Hyviä esimerkkejä tästä ovat esim. ravintolapäällikköä, keittiömestari, tilapalvelupäällikkö jne.”/Haastateltava 3</a:t>
            </a:r>
          </a:p>
          <a:p>
            <a:r>
              <a:rPr lang="fi-FI" sz="1600" dirty="0"/>
              <a:t>”Monenlaista. Vuoropäälliköstä esimiehen tehtäviin erilaisilla palvelualojen sektoreilla.” /Haastateltava 4</a:t>
            </a:r>
          </a:p>
        </p:txBody>
      </p:sp>
      <p:sp>
        <p:nvSpPr>
          <p:cNvPr id="4" name="Alatunnisteen paikkamerkki 3">
            <a:extLst>
              <a:ext uri="{FF2B5EF4-FFF2-40B4-BE49-F238E27FC236}">
                <a16:creationId xmlns:a16="http://schemas.microsoft.com/office/drawing/2014/main" id="{A279FEBB-E535-4950-B3D6-99BA8D031E50}"/>
              </a:ext>
            </a:extLst>
          </p:cNvPr>
          <p:cNvSpPr>
            <a:spLocks noGrp="1"/>
          </p:cNvSpPr>
          <p:nvPr>
            <p:ph type="ftr" sz="quarter" idx="11"/>
          </p:nvPr>
        </p:nvSpPr>
        <p:spPr>
          <a:xfrm>
            <a:off x="6188572" y="6492875"/>
            <a:ext cx="5213152" cy="365125"/>
          </a:xfrm>
        </p:spPr>
        <p:txBody>
          <a:bodyPr>
            <a:normAutofit lnSpcReduction="10000"/>
          </a:bodyPr>
          <a:lstStyle/>
          <a:p>
            <a:pPr>
              <a:lnSpc>
                <a:spcPct val="90000"/>
              </a:lnSpc>
              <a:spcAft>
                <a:spcPts val="600"/>
              </a:spcAft>
            </a:pPr>
            <a:r>
              <a:rPr lang="fi-FI" dirty="0"/>
              <a:t>Savonian ammattikorkeakoulu. MM20SM Matkailu- ja ravitsemisalan                          tutkinto-ohjelma Reetta Karppinen</a:t>
            </a:r>
          </a:p>
        </p:txBody>
      </p:sp>
      <p:grpSp>
        <p:nvGrpSpPr>
          <p:cNvPr id="15" name="Group 14">
            <a:extLst>
              <a:ext uri="{FF2B5EF4-FFF2-40B4-BE49-F238E27FC236}">
                <a16:creationId xmlns:a16="http://schemas.microsoft.com/office/drawing/2014/main" id="{AF001A23-2767-4A31-BD30-56112DE9527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6" name="Oval 15">
              <a:extLst>
                <a:ext uri="{FF2B5EF4-FFF2-40B4-BE49-F238E27FC236}">
                  <a16:creationId xmlns:a16="http://schemas.microsoft.com/office/drawing/2014/main" id="{C6BD30CE-7C6B-4C5B-8206-2A912062D6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7" name="Oval 16">
              <a:extLst>
                <a:ext uri="{FF2B5EF4-FFF2-40B4-BE49-F238E27FC236}">
                  <a16:creationId xmlns:a16="http://schemas.microsoft.com/office/drawing/2014/main" id="{7FA45EC6-AD58-4CAF-846D-46D82B614D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8" name="Tekstiruutu 7">
            <a:extLst>
              <a:ext uri="{FF2B5EF4-FFF2-40B4-BE49-F238E27FC236}">
                <a16:creationId xmlns:a16="http://schemas.microsoft.com/office/drawing/2014/main" id="{FDB0075A-DF81-4BB2-B147-93C1692340CE}"/>
              </a:ext>
            </a:extLst>
          </p:cNvPr>
          <p:cNvSpPr txBox="1"/>
          <p:nvPr/>
        </p:nvSpPr>
        <p:spPr>
          <a:xfrm>
            <a:off x="141114" y="6601968"/>
            <a:ext cx="2892138" cy="200055"/>
          </a:xfrm>
          <a:prstGeom prst="rect">
            <a:avLst/>
          </a:prstGeom>
          <a:solidFill>
            <a:srgbClr val="000000"/>
          </a:solidFill>
        </p:spPr>
        <p:txBody>
          <a:bodyPr wrap="none" rtlCol="0">
            <a:spAutoFit/>
          </a:bodyPr>
          <a:lstStyle/>
          <a:p>
            <a:pPr algn="r">
              <a:spcAft>
                <a:spcPts val="600"/>
              </a:spcAft>
            </a:pPr>
            <a:r>
              <a:rPr lang="fi-FI" sz="700" dirty="0">
                <a:solidFill>
                  <a:srgbClr val="FFFFFF"/>
                </a:solidFill>
                <a:hlinkClick r:id="rId4" tooltip="https://lillian888.wordpress.com/2015/05/09/moms-official-day-off">
                  <a:extLst>
                    <a:ext uri="{A12FA001-AC4F-418D-AE19-62706E023703}">
                      <ahyp:hlinkClr xmlns:ahyp="http://schemas.microsoft.com/office/drawing/2018/hyperlinkcolor" val="tx"/>
                    </a:ext>
                  </a:extLst>
                </a:hlinkClick>
              </a:rPr>
              <a:t>Tämä </a:t>
            </a:r>
            <a:r>
              <a:rPr lang="fi-FI" sz="700" baseline="-25000" dirty="0">
                <a:solidFill>
                  <a:srgbClr val="FFFFFF"/>
                </a:solidFill>
                <a:hlinkClick r:id="rId4" tooltip="https://lillian888.wordpress.com/2015/05/09/moms-official-day-off">
                  <a:extLst>
                    <a:ext uri="{A12FA001-AC4F-418D-AE19-62706E023703}">
                      <ahyp:hlinkClr xmlns:ahyp="http://schemas.microsoft.com/office/drawing/2018/hyperlinkcolor" val="tx"/>
                    </a:ext>
                  </a:extLst>
                </a:hlinkClick>
              </a:rPr>
              <a:t>kuva</a:t>
            </a:r>
            <a:r>
              <a:rPr lang="fi-FI" sz="700" dirty="0">
                <a:solidFill>
                  <a:srgbClr val="FFFFFF"/>
                </a:solidFill>
              </a:rPr>
              <a:t>, tekijä Tuntematon tekijä, käyttöoikeus: </a:t>
            </a:r>
            <a:r>
              <a:rPr lang="fi-FI" sz="700" dirty="0">
                <a:solidFill>
                  <a:srgbClr val="FFFFFF"/>
                </a:solidFill>
                <a:hlinkClick r:id="rId6" tooltip="https://creativecommons.org/licenses/by-nc-nd/3.0/">
                  <a:extLst>
                    <a:ext uri="{A12FA001-AC4F-418D-AE19-62706E023703}">
                      <ahyp:hlinkClr xmlns:ahyp="http://schemas.microsoft.com/office/drawing/2018/hyperlinkcolor" val="tx"/>
                    </a:ext>
                  </a:extLst>
                </a:hlinkClick>
              </a:rPr>
              <a:t>CC BY-NC-ND</a:t>
            </a:r>
            <a:endParaRPr lang="fi-FI" sz="700" dirty="0">
              <a:solidFill>
                <a:srgbClr val="FFFFFF"/>
              </a:solidFill>
            </a:endParaRPr>
          </a:p>
        </p:txBody>
      </p:sp>
    </p:spTree>
    <p:extLst>
      <p:ext uri="{BB962C8B-B14F-4D97-AF65-F5344CB8AC3E}">
        <p14:creationId xmlns:p14="http://schemas.microsoft.com/office/powerpoint/2010/main" val="1811676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868B0E9-0040-4ADA-9785-71819452C9C4}"/>
              </a:ext>
            </a:extLst>
          </p:cNvPr>
          <p:cNvSpPr>
            <a:spLocks noGrp="1"/>
          </p:cNvSpPr>
          <p:nvPr>
            <p:ph type="title"/>
          </p:nvPr>
        </p:nvSpPr>
        <p:spPr>
          <a:xfrm>
            <a:off x="74428" y="484632"/>
            <a:ext cx="11961628" cy="1120884"/>
          </a:xfrm>
        </p:spPr>
        <p:txBody>
          <a:bodyPr>
            <a:normAutofit fontScale="90000"/>
          </a:bodyPr>
          <a:lstStyle/>
          <a:p>
            <a:pPr algn="ctr"/>
            <a:br>
              <a:rPr lang="fi-FI" sz="4400" dirty="0"/>
            </a:br>
            <a:r>
              <a:rPr lang="fi-FI" sz="4400" i="1" dirty="0"/>
              <a:t>Miksi alun perin lähdit opiskelemaan restonomiksi?            Kerro muutamia asioita, Mitkä jäivät opinnoistasi mieleen?</a:t>
            </a:r>
            <a:br>
              <a:rPr lang="fi-FI" sz="4000" i="1" dirty="0"/>
            </a:br>
            <a:endParaRPr lang="fi-FI" sz="4000" dirty="0"/>
          </a:p>
        </p:txBody>
      </p:sp>
      <p:sp>
        <p:nvSpPr>
          <p:cNvPr id="4" name="Alatunnisteen paikkamerkki 3">
            <a:extLst>
              <a:ext uri="{FF2B5EF4-FFF2-40B4-BE49-F238E27FC236}">
                <a16:creationId xmlns:a16="http://schemas.microsoft.com/office/drawing/2014/main" id="{D77186E0-2195-41FA-B0FE-4A29B8C04D9D}"/>
              </a:ext>
            </a:extLst>
          </p:cNvPr>
          <p:cNvSpPr>
            <a:spLocks noGrp="1"/>
          </p:cNvSpPr>
          <p:nvPr>
            <p:ph type="ftr" sz="quarter" idx="11"/>
          </p:nvPr>
        </p:nvSpPr>
        <p:spPr>
          <a:xfrm>
            <a:off x="479873" y="6437522"/>
            <a:ext cx="6865017" cy="365125"/>
          </a:xfrm>
        </p:spPr>
        <p:txBody>
          <a:bodyPr/>
          <a:lstStyle/>
          <a:p>
            <a:r>
              <a:rPr lang="fi-FI" dirty="0"/>
              <a:t>Savonian ammattikorkeakoulu. MM20SM Matkailu- ja ravitsemisalan tutkinto-ohjelma Reetta Karppinen</a:t>
            </a:r>
          </a:p>
        </p:txBody>
      </p:sp>
      <p:sp>
        <p:nvSpPr>
          <p:cNvPr id="7" name="Sisällön paikkamerkki 6">
            <a:extLst>
              <a:ext uri="{FF2B5EF4-FFF2-40B4-BE49-F238E27FC236}">
                <a16:creationId xmlns:a16="http://schemas.microsoft.com/office/drawing/2014/main" id="{58ECB0F3-364D-477C-8104-94437680BFC6}"/>
              </a:ext>
            </a:extLst>
          </p:cNvPr>
          <p:cNvSpPr>
            <a:spLocks noGrp="1"/>
          </p:cNvSpPr>
          <p:nvPr>
            <p:ph idx="1"/>
          </p:nvPr>
        </p:nvSpPr>
        <p:spPr>
          <a:xfrm>
            <a:off x="479873" y="2473264"/>
            <a:ext cx="5029201" cy="3970317"/>
          </a:xfrm>
        </p:spPr>
        <p:txBody>
          <a:bodyPr>
            <a:normAutofit fontScale="92500" lnSpcReduction="20000"/>
          </a:bodyPr>
          <a:lstStyle/>
          <a:p>
            <a:r>
              <a:rPr lang="fi-FI" sz="1600" dirty="0"/>
              <a:t>Haastateltava 1: Haaga-Helia Helsinki monimuoto-opiskelija. Valmistui vuonna 2002.</a:t>
            </a:r>
          </a:p>
          <a:p>
            <a:pPr marL="0" indent="0">
              <a:buNone/>
            </a:pPr>
            <a:endParaRPr lang="fi-FI" sz="1600" dirty="0"/>
          </a:p>
          <a:p>
            <a:pPr marL="0" indent="0">
              <a:buNone/>
            </a:pPr>
            <a:endParaRPr lang="fi-FI" sz="1600" dirty="0"/>
          </a:p>
          <a:p>
            <a:r>
              <a:rPr lang="fi-FI" sz="1600" dirty="0"/>
              <a:t>Haastateltava 2: Etelä-Karjalan amk, päiväopiskelu 3,5v.        Valmistui vuonna 2008 restonomiksi (matkailu).</a:t>
            </a:r>
          </a:p>
          <a:p>
            <a:endParaRPr lang="fi-FI" sz="1600" dirty="0"/>
          </a:p>
          <a:p>
            <a:endParaRPr lang="fi-FI" sz="1600" dirty="0"/>
          </a:p>
          <a:p>
            <a:r>
              <a:rPr lang="fi-FI" sz="1600" dirty="0"/>
              <a:t>Haastateltava 3: Jyväskylän amk vuosina 2003-2007.</a:t>
            </a:r>
          </a:p>
          <a:p>
            <a:endParaRPr lang="fi-FI" sz="1600" dirty="0"/>
          </a:p>
          <a:p>
            <a:endParaRPr lang="fi-FI" sz="1600" dirty="0"/>
          </a:p>
          <a:p>
            <a:r>
              <a:rPr lang="fi-FI" sz="1600" dirty="0"/>
              <a:t>Haastateltava 4: Mikkelin amk  työskentelyn ohessa 2010-2012. (ei valmistunut, työelämä vei mukanaan)</a:t>
            </a:r>
          </a:p>
        </p:txBody>
      </p:sp>
      <p:sp>
        <p:nvSpPr>
          <p:cNvPr id="10" name="Tekstiruutu 9">
            <a:extLst>
              <a:ext uri="{FF2B5EF4-FFF2-40B4-BE49-F238E27FC236}">
                <a16:creationId xmlns:a16="http://schemas.microsoft.com/office/drawing/2014/main" id="{D2575308-D19E-4DA1-9D81-E2EC4EA225AA}"/>
              </a:ext>
            </a:extLst>
          </p:cNvPr>
          <p:cNvSpPr txBox="1"/>
          <p:nvPr/>
        </p:nvSpPr>
        <p:spPr>
          <a:xfrm>
            <a:off x="5509074" y="2382693"/>
            <a:ext cx="6203053" cy="39703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i-FI" i="1" dirty="0"/>
              <a:t>” Kun aloitin Haagassa, oli siellä varsin tiukat pääsyvaatimukset. Tämän myötä vuosikurssilleni päätyneet olivat työskennelleet alalla jo kauan.  Tiedon vaihto ryhmän sisällä oli ehdottomasti parasta antia.” </a:t>
            </a:r>
          </a:p>
          <a:p>
            <a:endParaRPr lang="fi-FI" i="1" dirty="0"/>
          </a:p>
          <a:p>
            <a:r>
              <a:rPr lang="fi-FI" i="1" dirty="0"/>
              <a:t>”Rento ilmapiiri, hyvät kielenopettajat, tasokas laskentatoimenopetus ja keittiöjakso, jossa laitettiin ruoka koko koululle!”</a:t>
            </a:r>
          </a:p>
          <a:p>
            <a:endParaRPr lang="fi-FI" i="1" dirty="0"/>
          </a:p>
          <a:p>
            <a:r>
              <a:rPr lang="fi-FI" i="1" dirty="0"/>
              <a:t>”Ennen kaikkea jäi mieleen se yhteisö, jonka kanssa sain opiskella. Huikeita tyyppejä. Opiskelun monimuotoisuus jäi myös mieleen, monenlaista ehdittiin tekemään.”</a:t>
            </a:r>
          </a:p>
          <a:p>
            <a:endParaRPr lang="fi-FI" i="1" dirty="0"/>
          </a:p>
          <a:p>
            <a:r>
              <a:rPr lang="fi-FI" i="1" dirty="0"/>
              <a:t>”Kansainvälisyys kaikessa.”</a:t>
            </a:r>
          </a:p>
        </p:txBody>
      </p:sp>
      <p:sp>
        <p:nvSpPr>
          <p:cNvPr id="11" name="Tekstiruutu 10">
            <a:extLst>
              <a:ext uri="{FF2B5EF4-FFF2-40B4-BE49-F238E27FC236}">
                <a16:creationId xmlns:a16="http://schemas.microsoft.com/office/drawing/2014/main" id="{F1CF94E8-2AF2-47D8-B7BD-FCCC08D14546}"/>
              </a:ext>
            </a:extLst>
          </p:cNvPr>
          <p:cNvSpPr txBox="1"/>
          <p:nvPr/>
        </p:nvSpPr>
        <p:spPr>
          <a:xfrm>
            <a:off x="155944" y="1605516"/>
            <a:ext cx="11419367" cy="584775"/>
          </a:xfrm>
          <a:prstGeom prst="rect">
            <a:avLst/>
          </a:prstGeom>
          <a:noFill/>
        </p:spPr>
        <p:txBody>
          <a:bodyPr wrap="square" rtlCol="0">
            <a:spAutoFit/>
          </a:bodyPr>
          <a:lstStyle/>
          <a:p>
            <a:pPr algn="ctr"/>
            <a:r>
              <a:rPr lang="fi-FI" sz="1600" i="1" dirty="0"/>
              <a:t>Uralla eteneminen. Matkailun parissa toimiminen. Ajatus omasta yrityksestä. </a:t>
            </a:r>
          </a:p>
          <a:p>
            <a:pPr algn="ctr"/>
            <a:r>
              <a:rPr lang="fi-FI" sz="1600" i="1" dirty="0"/>
              <a:t>Ravintola-alalla kehittyminen. Terveyden takia. Rakkaus ravintola-alaan</a:t>
            </a:r>
            <a:r>
              <a:rPr lang="fi-FI" sz="1600" dirty="0"/>
              <a:t>. </a:t>
            </a:r>
          </a:p>
        </p:txBody>
      </p:sp>
    </p:spTree>
    <p:extLst>
      <p:ext uri="{BB962C8B-B14F-4D97-AF65-F5344CB8AC3E}">
        <p14:creationId xmlns:p14="http://schemas.microsoft.com/office/powerpoint/2010/main" val="9198879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C1038C-B1FD-4CE0-A365-5AE69B732B89}"/>
              </a:ext>
            </a:extLst>
          </p:cNvPr>
          <p:cNvSpPr>
            <a:spLocks noGrp="1"/>
          </p:cNvSpPr>
          <p:nvPr>
            <p:ph type="title"/>
          </p:nvPr>
        </p:nvSpPr>
        <p:spPr>
          <a:xfrm>
            <a:off x="567159" y="484632"/>
            <a:ext cx="10975911" cy="854499"/>
          </a:xfrm>
        </p:spPr>
        <p:txBody>
          <a:bodyPr>
            <a:normAutofit/>
          </a:bodyPr>
          <a:lstStyle/>
          <a:p>
            <a:pPr algn="ctr"/>
            <a:r>
              <a:rPr lang="fi-FI" sz="4000" dirty="0"/>
              <a:t>Valmistumisen jälkeen</a:t>
            </a:r>
          </a:p>
        </p:txBody>
      </p:sp>
      <p:pic>
        <p:nvPicPr>
          <p:cNvPr id="5" name="Sisällön paikkamerkki 4">
            <a:extLst>
              <a:ext uri="{FF2B5EF4-FFF2-40B4-BE49-F238E27FC236}">
                <a16:creationId xmlns:a16="http://schemas.microsoft.com/office/drawing/2014/main" id="{FF301A4D-3BE8-422C-B29B-ACB767762D20}"/>
              </a:ext>
            </a:extLst>
          </p:cNvPr>
          <p:cNvPicPr>
            <a:picLocks noChangeAspect="1"/>
          </p:cNvPicPr>
          <p:nvPr/>
        </p:nvPicPr>
        <p:blipFill rotWithShape="1">
          <a:blip r:embed="rId2"/>
          <a:srcRect r="33348" b="8092"/>
          <a:stretch/>
        </p:blipFill>
        <p:spPr>
          <a:xfrm>
            <a:off x="567160" y="1557934"/>
            <a:ext cx="5823008" cy="4714850"/>
          </a:xfrm>
          <a:prstGeom prst="rect">
            <a:avLst/>
          </a:prstGeom>
        </p:spPr>
        <p:style>
          <a:lnRef idx="2">
            <a:schemeClr val="accent2"/>
          </a:lnRef>
          <a:fillRef idx="1">
            <a:schemeClr val="lt1"/>
          </a:fillRef>
          <a:effectRef idx="0">
            <a:schemeClr val="accent2"/>
          </a:effectRef>
          <a:fontRef idx="minor">
            <a:schemeClr val="dk1"/>
          </a:fontRef>
        </p:style>
      </p:pic>
      <p:sp>
        <p:nvSpPr>
          <p:cNvPr id="4" name="Alatunnisteen paikkamerkki 3">
            <a:extLst>
              <a:ext uri="{FF2B5EF4-FFF2-40B4-BE49-F238E27FC236}">
                <a16:creationId xmlns:a16="http://schemas.microsoft.com/office/drawing/2014/main" id="{D42B3C0E-8875-4B0F-85AD-C96198EA00D3}"/>
              </a:ext>
            </a:extLst>
          </p:cNvPr>
          <p:cNvSpPr>
            <a:spLocks noGrp="1"/>
          </p:cNvSpPr>
          <p:nvPr>
            <p:ph type="ftr" sz="quarter" idx="11"/>
          </p:nvPr>
        </p:nvSpPr>
        <p:spPr>
          <a:xfrm>
            <a:off x="1088136" y="6272784"/>
            <a:ext cx="6327648" cy="365125"/>
          </a:xfrm>
        </p:spPr>
        <p:txBody>
          <a:bodyPr>
            <a:normAutofit/>
          </a:bodyPr>
          <a:lstStyle/>
          <a:p>
            <a:pPr>
              <a:spcAft>
                <a:spcPts val="600"/>
              </a:spcAft>
            </a:pPr>
            <a:r>
              <a:rPr lang="fi-FI" sz="1000"/>
              <a:t>Savonian ammattikorkeakoulu. MM20SM Matkailu- ja ravitsemisalan tutkinto-ohjelma Reetta Karppinen</a:t>
            </a:r>
          </a:p>
        </p:txBody>
      </p:sp>
      <p:sp>
        <p:nvSpPr>
          <p:cNvPr id="11" name="Sisällön paikkamerkki 10">
            <a:extLst>
              <a:ext uri="{FF2B5EF4-FFF2-40B4-BE49-F238E27FC236}">
                <a16:creationId xmlns:a16="http://schemas.microsoft.com/office/drawing/2014/main" id="{7294D884-1FD0-4C12-BA61-751711332E69}"/>
              </a:ext>
            </a:extLst>
          </p:cNvPr>
          <p:cNvSpPr>
            <a:spLocks noGrp="1"/>
          </p:cNvSpPr>
          <p:nvPr>
            <p:ph idx="1"/>
          </p:nvPr>
        </p:nvSpPr>
        <p:spPr>
          <a:xfrm>
            <a:off x="6390168" y="1557934"/>
            <a:ext cx="5603358" cy="3760671"/>
          </a:xfrm>
        </p:spPr>
        <p:txBody>
          <a:bodyPr>
            <a:noAutofit/>
          </a:bodyPr>
          <a:lstStyle/>
          <a:p>
            <a:pPr>
              <a:lnSpc>
                <a:spcPct val="100000"/>
              </a:lnSpc>
            </a:pPr>
            <a:r>
              <a:rPr lang="fi-FI" sz="1800" dirty="0"/>
              <a:t>Haastateltavat ovat osanneet työtä hakiessaan kertoa restonomin opinnoistaan ja ovat tietoisia tutkinnon antamasta pätevyydestä.</a:t>
            </a:r>
          </a:p>
          <a:p>
            <a:pPr>
              <a:lnSpc>
                <a:spcPct val="100000"/>
              </a:lnSpc>
            </a:pPr>
            <a:r>
              <a:rPr lang="fi-FI" sz="1800" dirty="0"/>
              <a:t>Haastateltavat tiesivät vastavalmistuneen restonomin keskimääräisen kuukausipalkan (brutto 2600 e).</a:t>
            </a:r>
          </a:p>
          <a:p>
            <a:pPr>
              <a:lnSpc>
                <a:spcPct val="100000"/>
              </a:lnSpc>
            </a:pPr>
            <a:r>
              <a:rPr lang="fi-FI" sz="1800" dirty="0"/>
              <a:t>2/4 työskenteli matkailu- ja ravitsemisalalla, mutta restonomin tutkinto ei vaikuttanut työtehtäviin tai työsopimukseen (ei esimies- tai asiantuntijatehtäviä tai parempaa palkkaa).</a:t>
            </a:r>
          </a:p>
          <a:p>
            <a:pPr>
              <a:lnSpc>
                <a:spcPct val="100000"/>
              </a:lnSpc>
            </a:pPr>
            <a:r>
              <a:rPr lang="fi-FI" sz="1800" dirty="0"/>
              <a:t>2/4 kertoi työskennelleensä alalla, jolla restonomin tutkinnolla ei ollut merkitystä.</a:t>
            </a:r>
          </a:p>
        </p:txBody>
      </p:sp>
    </p:spTree>
    <p:extLst>
      <p:ext uri="{BB962C8B-B14F-4D97-AF65-F5344CB8AC3E}">
        <p14:creationId xmlns:p14="http://schemas.microsoft.com/office/powerpoint/2010/main" val="14578476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6E327C5-1408-4EAB-996F-C325135D4C97}"/>
              </a:ext>
            </a:extLst>
          </p:cNvPr>
          <p:cNvSpPr>
            <a:spLocks noGrp="1"/>
          </p:cNvSpPr>
          <p:nvPr>
            <p:ph type="title"/>
          </p:nvPr>
        </p:nvSpPr>
        <p:spPr>
          <a:xfrm>
            <a:off x="807402" y="484632"/>
            <a:ext cx="10320846" cy="1609344"/>
          </a:xfrm>
        </p:spPr>
        <p:txBody>
          <a:bodyPr>
            <a:normAutofit/>
          </a:bodyPr>
          <a:lstStyle/>
          <a:p>
            <a:pPr algn="ctr"/>
            <a:r>
              <a:rPr lang="fi-FI" sz="4000" dirty="0"/>
              <a:t>Miten opinnot näkyvät nykyisessä työssäsi?</a:t>
            </a:r>
          </a:p>
        </p:txBody>
      </p:sp>
      <p:sp>
        <p:nvSpPr>
          <p:cNvPr id="10" name="Rectangle 9">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latunnisteen paikkamerkki 3">
            <a:extLst>
              <a:ext uri="{FF2B5EF4-FFF2-40B4-BE49-F238E27FC236}">
                <a16:creationId xmlns:a16="http://schemas.microsoft.com/office/drawing/2014/main" id="{D5A2A8C6-5E51-4400-8EF4-134EC5E41A04}"/>
              </a:ext>
            </a:extLst>
          </p:cNvPr>
          <p:cNvSpPr>
            <a:spLocks noGrp="1"/>
          </p:cNvSpPr>
          <p:nvPr>
            <p:ph type="ftr" sz="quarter" idx="11"/>
          </p:nvPr>
        </p:nvSpPr>
        <p:spPr>
          <a:xfrm>
            <a:off x="807402" y="6455346"/>
            <a:ext cx="6327648" cy="365125"/>
          </a:xfrm>
        </p:spPr>
        <p:txBody>
          <a:bodyPr>
            <a:normAutofit/>
          </a:bodyPr>
          <a:lstStyle/>
          <a:p>
            <a:pPr>
              <a:spcAft>
                <a:spcPts val="600"/>
              </a:spcAft>
            </a:pPr>
            <a:r>
              <a:rPr lang="fi-FI" sz="1000"/>
              <a:t>Savonian ammattikorkeakoulu. MM20SM Matkailu- ja ravitsemisalan tutkinto-ohjelma Reetta Karppinen</a:t>
            </a:r>
          </a:p>
        </p:txBody>
      </p:sp>
      <p:graphicFrame>
        <p:nvGraphicFramePr>
          <p:cNvPr id="6" name="Sisällön paikkamerkki 2">
            <a:extLst>
              <a:ext uri="{FF2B5EF4-FFF2-40B4-BE49-F238E27FC236}">
                <a16:creationId xmlns:a16="http://schemas.microsoft.com/office/drawing/2014/main" id="{B311CABB-AE52-4D2F-8968-B1C548784C3C}"/>
              </a:ext>
            </a:extLst>
          </p:cNvPr>
          <p:cNvGraphicFramePr>
            <a:graphicFrameLocks noGrp="1"/>
          </p:cNvGraphicFramePr>
          <p:nvPr>
            <p:ph idx="1"/>
            <p:extLst>
              <p:ext uri="{D42A27DB-BD31-4B8C-83A1-F6EECF244321}">
                <p14:modId xmlns:p14="http://schemas.microsoft.com/office/powerpoint/2010/main" val="3244296608"/>
              </p:ext>
            </p:extLst>
          </p:nvPr>
        </p:nvGraphicFramePr>
        <p:xfrm>
          <a:off x="807402" y="2093976"/>
          <a:ext cx="10577195" cy="44632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729821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uutyyppi">
  <a:themeElements>
    <a:clrScheme name="Puutyyp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Puutyyp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uutyyp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1840</Words>
  <Application>Microsoft Office PowerPoint</Application>
  <PresentationFormat>Laajakuva</PresentationFormat>
  <Paragraphs>147</Paragraphs>
  <Slides>17</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17</vt:i4>
      </vt:variant>
    </vt:vector>
  </HeadingPairs>
  <TitlesOfParts>
    <vt:vector size="24" baseType="lpstr">
      <vt:lpstr>Arial</vt:lpstr>
      <vt:lpstr>Calibri</vt:lpstr>
      <vt:lpstr>Rockwell</vt:lpstr>
      <vt:lpstr>Rockwell Condensed</vt:lpstr>
      <vt:lpstr>Rockwell Extra Bold</vt:lpstr>
      <vt:lpstr>Wingdings</vt:lpstr>
      <vt:lpstr>Puutyyppi</vt:lpstr>
      <vt:lpstr>PowerPoint-esitys</vt:lpstr>
      <vt:lpstr>Mitä restonomit ovat ja mitä restonomit tekevät, oikeasti. </vt:lpstr>
      <vt:lpstr>mietteet netissä   </vt:lpstr>
      <vt:lpstr>Järkyttävää Faktaa    </vt:lpstr>
      <vt:lpstr>Haastattelu</vt:lpstr>
      <vt:lpstr>Johdatuskysymys haastatteluun Kerro omin sanoin,         mitä restonomit tekevät.</vt:lpstr>
      <vt:lpstr> Miksi alun perin lähdit opiskelemaan restonomiksi?            Kerro muutamia asioita, Mitkä jäivät opinnoistasi mieleen? </vt:lpstr>
      <vt:lpstr>Valmistumisen jälkeen</vt:lpstr>
      <vt:lpstr>Miten opinnot näkyvät nykyisessä työssäsi?</vt:lpstr>
      <vt:lpstr>Työ tekijäänsä opettaa </vt:lpstr>
      <vt:lpstr>Millaisia haasteita näet restonomeilla työelämässä?</vt:lpstr>
      <vt:lpstr>Työelämän mahdollisuudet</vt:lpstr>
      <vt:lpstr>Työpainotteisempaa             opiskelua                    erilaisissa              työympäristöissä</vt:lpstr>
      <vt:lpstr>Haastateltavien Terveiset savonian amk:n  restonomiopiskelijoille</vt:lpstr>
      <vt:lpstr>Yhteenvetoa haastattelusta</vt:lpstr>
      <vt:lpstr>Omat ajatukset haastattelun jälkeen</vt:lpstr>
      <vt:lpstr>Lähteet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Reetta M Karppinen</dc:creator>
  <cp:lastModifiedBy>Reetta M Karppinen</cp:lastModifiedBy>
  <cp:revision>10</cp:revision>
  <dcterms:created xsi:type="dcterms:W3CDTF">2020-12-02T19:54:09Z</dcterms:created>
  <dcterms:modified xsi:type="dcterms:W3CDTF">2020-12-02T20:55:19Z</dcterms:modified>
</cp:coreProperties>
</file>